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29"/>
  </p:notesMasterIdLst>
  <p:handoutMasterIdLst>
    <p:handoutMasterId r:id="rId30"/>
  </p:handoutMasterIdLst>
  <p:sldIdLst>
    <p:sldId id="256" r:id="rId3"/>
    <p:sldId id="719" r:id="rId4"/>
    <p:sldId id="459" r:id="rId5"/>
    <p:sldId id="310" r:id="rId6"/>
    <p:sldId id="720" r:id="rId7"/>
    <p:sldId id="436" r:id="rId8"/>
    <p:sldId id="396" r:id="rId9"/>
    <p:sldId id="400" r:id="rId10"/>
    <p:sldId id="401" r:id="rId11"/>
    <p:sldId id="402" r:id="rId12"/>
    <p:sldId id="337" r:id="rId13"/>
    <p:sldId id="456" r:id="rId14"/>
    <p:sldId id="454" r:id="rId15"/>
    <p:sldId id="455" r:id="rId16"/>
    <p:sldId id="718" r:id="rId17"/>
    <p:sldId id="318" r:id="rId18"/>
    <p:sldId id="312" r:id="rId19"/>
    <p:sldId id="311" r:id="rId20"/>
    <p:sldId id="315" r:id="rId21"/>
    <p:sldId id="325" r:id="rId22"/>
    <p:sldId id="323" r:id="rId23"/>
    <p:sldId id="343" r:id="rId24"/>
    <p:sldId id="336" r:id="rId25"/>
    <p:sldId id="366" r:id="rId26"/>
    <p:sldId id="260" r:id="rId27"/>
    <p:sldId id="717" r:id="rId28"/>
  </p:sldIdLst>
  <p:sldSz cx="9144000" cy="6858000" type="screen4x3"/>
  <p:notesSz cx="6669088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336699"/>
    <a:srgbClr val="4D4D4D"/>
    <a:srgbClr val="3333FF"/>
    <a:srgbClr val="3366CC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47" autoAdjust="0"/>
  </p:normalViewPr>
  <p:slideViewPr>
    <p:cSldViewPr showGuides="1">
      <p:cViewPr varScale="1">
        <p:scale>
          <a:sx n="100" d="100"/>
          <a:sy n="100" d="100"/>
        </p:scale>
        <p:origin x="187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Kopfzeilenplatzhalter 2355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5" name="Datumsplatzhalter 2355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6" name="Fußzeilenplatzhalter 2355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6325" name="Foliennummernplatzhalter 5632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070E81E-FF33-40A1-9A06-00782FB8014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313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Kopfzeilenplatzhalter 133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3315" name="Datumsplatzhalter 13314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9220" name="Rechteck 133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5700" cy="3724275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Notizenplatzhalter 1024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5" rIns="92409" bIns="462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  <a:endParaRPr lang="de-DE" noProof="0"/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3318" name="Fußzeilenplatzhalter 1331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0247" name="Foliennummernplatzhalter 1024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975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409" tIns="46205" rIns="92409" bIns="46205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0E48070-F3B9-4FD7-AB8E-B58084AA13F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3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243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024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6C36D-B5DE-4E22-AB95-000379DFD8B7}" type="slidenum">
              <a:rPr lang="de-CH" smtClean="0"/>
              <a:pPr eaLnBrk="1" hangingPunct="1"/>
              <a:t>1</a:t>
            </a:fld>
            <a:endParaRPr lang="de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hteck 17408">
            <a:extLst>
              <a:ext uri="{FF2B5EF4-FFF2-40B4-BE49-F238E27FC236}">
                <a16:creationId xmlns:a16="http://schemas.microsoft.com/office/drawing/2014/main" id="{7B539075-E19C-4486-B1D5-A6F94D4EE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3491" name="Rechteck 17409">
            <a:extLst>
              <a:ext uri="{FF2B5EF4-FFF2-40B4-BE49-F238E27FC236}">
                <a16:creationId xmlns:a16="http://schemas.microsoft.com/office/drawing/2014/main" id="{F9BF149C-5272-4A9B-B597-F37F3EF51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3492" name="Form 3">
            <a:extLst>
              <a:ext uri="{FF2B5EF4-FFF2-40B4-BE49-F238E27FC236}">
                <a16:creationId xmlns:a16="http://schemas.microsoft.com/office/drawing/2014/main" id="{54C2E659-1D2D-404C-AAAB-35F27B7B00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F621B44-1BCF-4B8F-A64E-26731287CF1D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hteck 17408">
            <a:extLst>
              <a:ext uri="{FF2B5EF4-FFF2-40B4-BE49-F238E27FC236}">
                <a16:creationId xmlns:a16="http://schemas.microsoft.com/office/drawing/2014/main" id="{219F70C2-506E-4DD8-A7E8-2C5BEA1551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64515" name="Rechteck 17409">
            <a:extLst>
              <a:ext uri="{FF2B5EF4-FFF2-40B4-BE49-F238E27FC236}">
                <a16:creationId xmlns:a16="http://schemas.microsoft.com/office/drawing/2014/main" id="{37944F79-5521-4388-84F4-18C61A2F31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3" tIns="48238" rIns="96473" bIns="48238"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4516" name="Form 3">
            <a:extLst>
              <a:ext uri="{FF2B5EF4-FFF2-40B4-BE49-F238E27FC236}">
                <a16:creationId xmlns:a16="http://schemas.microsoft.com/office/drawing/2014/main" id="{1A9CD75D-7A4D-41DC-AF71-F8CE613ABACA}"/>
              </a:ext>
            </a:extLst>
          </p:cNvPr>
          <p:cNvSpPr txBox="1">
            <a:spLocks noGrp="1"/>
          </p:cNvSpPr>
          <p:nvPr/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3" tIns="48238" rIns="96473" bIns="48238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888797E-79EB-4422-864C-334F985AD15D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hteck 17408">
            <a:extLst>
              <a:ext uri="{FF2B5EF4-FFF2-40B4-BE49-F238E27FC236}">
                <a16:creationId xmlns:a16="http://schemas.microsoft.com/office/drawing/2014/main" id="{057B1665-04A0-4152-8891-87E4F8E4A4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92188" y="766763"/>
            <a:ext cx="5119687" cy="3840162"/>
          </a:xfrm>
          <a:noFill/>
          <a:ln cap="flat">
            <a:headEnd type="none" w="med" len="med"/>
            <a:tailEnd type="none" w="med" len="med"/>
          </a:ln>
        </p:spPr>
      </p:sp>
      <p:sp>
        <p:nvSpPr>
          <p:cNvPr id="65539" name="Rechteck 17409">
            <a:extLst>
              <a:ext uri="{FF2B5EF4-FFF2-40B4-BE49-F238E27FC236}">
                <a16:creationId xmlns:a16="http://schemas.microsoft.com/office/drawing/2014/main" id="{E4592F20-62D9-4C22-B30D-A582C38BA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3" tIns="48238" rIns="96473" bIns="48238"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5540" name="Form 3">
            <a:extLst>
              <a:ext uri="{FF2B5EF4-FFF2-40B4-BE49-F238E27FC236}">
                <a16:creationId xmlns:a16="http://schemas.microsoft.com/office/drawing/2014/main" id="{34FB7D43-6DA7-44B1-A322-4DD14863F292}"/>
              </a:ext>
            </a:extLst>
          </p:cNvPr>
          <p:cNvSpPr txBox="1">
            <a:spLocks noGrp="1"/>
          </p:cNvSpPr>
          <p:nvPr/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473" tIns="48238" rIns="96473" bIns="48238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E110361-7EB6-4CA3-BBCC-B30F2D26E6CC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hteck 17408">
            <a:extLst>
              <a:ext uri="{FF2B5EF4-FFF2-40B4-BE49-F238E27FC236}">
                <a16:creationId xmlns:a16="http://schemas.microsoft.com/office/drawing/2014/main" id="{BB36194F-79DE-4B03-A277-8B190429F3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6563" name="Rechteck 17409">
            <a:extLst>
              <a:ext uri="{FF2B5EF4-FFF2-40B4-BE49-F238E27FC236}">
                <a16:creationId xmlns:a16="http://schemas.microsoft.com/office/drawing/2014/main" id="{41A9784B-A65F-4CEC-A989-6D278684E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6564" name="Form 3">
            <a:extLst>
              <a:ext uri="{FF2B5EF4-FFF2-40B4-BE49-F238E27FC236}">
                <a16:creationId xmlns:a16="http://schemas.microsoft.com/office/drawing/2014/main" id="{B81CE708-2AC0-478A-87FB-47BF21799F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F373CB-3BC0-4ED9-88D6-C70C803D74A6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hteck 17408">
            <a:extLst>
              <a:ext uri="{FF2B5EF4-FFF2-40B4-BE49-F238E27FC236}">
                <a16:creationId xmlns:a16="http://schemas.microsoft.com/office/drawing/2014/main" id="{6AEF43E2-D8AD-42C4-AF11-DA7D54E4CDC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7587" name="Rechteck 17409">
            <a:extLst>
              <a:ext uri="{FF2B5EF4-FFF2-40B4-BE49-F238E27FC236}">
                <a16:creationId xmlns:a16="http://schemas.microsoft.com/office/drawing/2014/main" id="{624F35FF-DF80-45D8-9845-B273B8960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7588" name="Form 3">
            <a:extLst>
              <a:ext uri="{FF2B5EF4-FFF2-40B4-BE49-F238E27FC236}">
                <a16:creationId xmlns:a16="http://schemas.microsoft.com/office/drawing/2014/main" id="{810595B8-F0FA-4A4A-87AF-3371465B76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BD0EC0D-F901-4CC9-8DDF-FADDF18C91F1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hteck 17408">
            <a:extLst>
              <a:ext uri="{FF2B5EF4-FFF2-40B4-BE49-F238E27FC236}">
                <a16:creationId xmlns:a16="http://schemas.microsoft.com/office/drawing/2014/main" id="{77AB2B44-51DF-44C7-A9A1-B6B0C31D3D8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8611" name="Rechteck 17409">
            <a:extLst>
              <a:ext uri="{FF2B5EF4-FFF2-40B4-BE49-F238E27FC236}">
                <a16:creationId xmlns:a16="http://schemas.microsoft.com/office/drawing/2014/main" id="{0466F739-D915-40C3-82F0-5241A4DDF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8612" name="Form 3">
            <a:extLst>
              <a:ext uri="{FF2B5EF4-FFF2-40B4-BE49-F238E27FC236}">
                <a16:creationId xmlns:a16="http://schemas.microsoft.com/office/drawing/2014/main" id="{04FC53A9-3A29-487B-8124-465747EA9D0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0C54AEB-3C92-4FCB-AAB7-187903D3070B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hteck 17408">
            <a:extLst>
              <a:ext uri="{FF2B5EF4-FFF2-40B4-BE49-F238E27FC236}">
                <a16:creationId xmlns:a16="http://schemas.microsoft.com/office/drawing/2014/main" id="{0DDE7672-D7D4-4723-89C9-B677143007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9635" name="Rechteck 17409">
            <a:extLst>
              <a:ext uri="{FF2B5EF4-FFF2-40B4-BE49-F238E27FC236}">
                <a16:creationId xmlns:a16="http://schemas.microsoft.com/office/drawing/2014/main" id="{0302354E-6A07-404F-AE0E-46C01AA4F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9636" name="Form 3">
            <a:extLst>
              <a:ext uri="{FF2B5EF4-FFF2-40B4-BE49-F238E27FC236}">
                <a16:creationId xmlns:a16="http://schemas.microsoft.com/office/drawing/2014/main" id="{89E2F485-1A06-4992-9551-E78E505DFA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D3358B-49B6-4DB4-89BA-27DA13F5090A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hteck 17408">
            <a:extLst>
              <a:ext uri="{FF2B5EF4-FFF2-40B4-BE49-F238E27FC236}">
                <a16:creationId xmlns:a16="http://schemas.microsoft.com/office/drawing/2014/main" id="{7DDCAC08-B8B9-4F61-8208-0035BCC647B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70659" name="Rechteck 17409">
            <a:extLst>
              <a:ext uri="{FF2B5EF4-FFF2-40B4-BE49-F238E27FC236}">
                <a16:creationId xmlns:a16="http://schemas.microsoft.com/office/drawing/2014/main" id="{ADF14A32-EF52-4646-97AB-1B4389712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70660" name="Form 3">
            <a:extLst>
              <a:ext uri="{FF2B5EF4-FFF2-40B4-BE49-F238E27FC236}">
                <a16:creationId xmlns:a16="http://schemas.microsoft.com/office/drawing/2014/main" id="{F1AA6DF1-A00B-4178-9ED4-92A9A1A038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B9F5149-95C0-4336-B912-A366EFFFDFEC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19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hteck 17408">
            <a:extLst>
              <a:ext uri="{FF2B5EF4-FFF2-40B4-BE49-F238E27FC236}">
                <a16:creationId xmlns:a16="http://schemas.microsoft.com/office/drawing/2014/main" id="{8BEA1298-BB48-4A9F-8718-1584DEADF0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71683" name="Rechteck 17409">
            <a:extLst>
              <a:ext uri="{FF2B5EF4-FFF2-40B4-BE49-F238E27FC236}">
                <a16:creationId xmlns:a16="http://schemas.microsoft.com/office/drawing/2014/main" id="{C996AA08-7B33-4FCC-8D2E-E9499843D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71684" name="Form 3">
            <a:extLst>
              <a:ext uri="{FF2B5EF4-FFF2-40B4-BE49-F238E27FC236}">
                <a16:creationId xmlns:a16="http://schemas.microsoft.com/office/drawing/2014/main" id="{51049F04-79F0-4796-B49A-0A87F3917747}"/>
              </a:ext>
            </a:extLst>
          </p:cNvPr>
          <p:cNvSpPr txBox="1">
            <a:spLocks noGrp="1"/>
          </p:cNvSpPr>
          <p:nvPr/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03" tIns="48252" rIns="96503" bIns="48252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FA267CD-ABB8-4186-8E41-C935EBE6BFC5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hteck 17408">
            <a:extLst>
              <a:ext uri="{FF2B5EF4-FFF2-40B4-BE49-F238E27FC236}">
                <a16:creationId xmlns:a16="http://schemas.microsoft.com/office/drawing/2014/main" id="{1A493D74-A979-44AD-8E61-61E57A1483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72707" name="Rechteck 17409">
            <a:extLst>
              <a:ext uri="{FF2B5EF4-FFF2-40B4-BE49-F238E27FC236}">
                <a16:creationId xmlns:a16="http://schemas.microsoft.com/office/drawing/2014/main" id="{933778D2-4A3C-4A3D-8245-D0B0856BA0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72708" name="Form 3">
            <a:extLst>
              <a:ext uri="{FF2B5EF4-FFF2-40B4-BE49-F238E27FC236}">
                <a16:creationId xmlns:a16="http://schemas.microsoft.com/office/drawing/2014/main" id="{7D6AE1F8-40DE-4A27-8D32-3B8449F9AE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9493F3-1EDA-4E92-9A6B-18366219B04C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hteck 17408">
            <a:extLst>
              <a:ext uri="{FF2B5EF4-FFF2-40B4-BE49-F238E27FC236}">
                <a16:creationId xmlns:a16="http://schemas.microsoft.com/office/drawing/2014/main" id="{FE4780B5-0080-4FE0-BF69-BBA6BFBA29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12643" name="Rechteck 17409">
            <a:extLst>
              <a:ext uri="{FF2B5EF4-FFF2-40B4-BE49-F238E27FC236}">
                <a16:creationId xmlns:a16="http://schemas.microsoft.com/office/drawing/2014/main" id="{0F2275D9-DE41-4C28-953E-0A93D1A357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112644" name="Form 3">
            <a:extLst>
              <a:ext uri="{FF2B5EF4-FFF2-40B4-BE49-F238E27FC236}">
                <a16:creationId xmlns:a16="http://schemas.microsoft.com/office/drawing/2014/main" id="{6AC5B7CE-C23B-470E-A9E3-F1FC2F6403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1pPr>
            <a:lvl2pPr marL="776011" indent="-298466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2pPr>
            <a:lvl3pPr marL="119386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3pPr>
            <a:lvl4pPr marL="1671409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4pPr>
            <a:lvl5pPr marL="2148954" indent="-238773" defTabSz="965040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Frutiger 55 Roman" pitchFamily="34" charset="0"/>
              </a:defRPr>
            </a:lvl5pPr>
            <a:lvl6pPr marL="2626500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6pPr>
            <a:lvl7pPr marL="3104045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7pPr>
            <a:lvl8pPr marL="3581591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8pPr>
            <a:lvl9pPr marL="4059136" indent="-238773" defTabSz="965040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1066C7-5549-4E4C-90AE-FDB38DB3F3F2}" type="slidenum">
              <a:rPr lang="de-CH" altLang="de-DE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hteck 17408">
            <a:extLst>
              <a:ext uri="{FF2B5EF4-FFF2-40B4-BE49-F238E27FC236}">
                <a16:creationId xmlns:a16="http://schemas.microsoft.com/office/drawing/2014/main" id="{68DE9F38-EF5F-431F-83AF-3DF60820FF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83971" name="Rechteck 17409">
            <a:extLst>
              <a:ext uri="{FF2B5EF4-FFF2-40B4-BE49-F238E27FC236}">
                <a16:creationId xmlns:a16="http://schemas.microsoft.com/office/drawing/2014/main" id="{0E7CA1B9-E315-427F-A7DA-FD898C494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83972" name="Form 3">
            <a:extLst>
              <a:ext uri="{FF2B5EF4-FFF2-40B4-BE49-F238E27FC236}">
                <a16:creationId xmlns:a16="http://schemas.microsoft.com/office/drawing/2014/main" id="{93EA97FB-A80F-49A1-B404-A2EF51E57B9C}"/>
              </a:ext>
            </a:extLst>
          </p:cNvPr>
          <p:cNvSpPr txBox="1">
            <a:spLocks noGrp="1"/>
          </p:cNvSpPr>
          <p:nvPr/>
        </p:nvSpPr>
        <p:spPr bwMode="auto">
          <a:xfrm>
            <a:off x="4019550" y="9720263"/>
            <a:ext cx="30781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03" tIns="48252" rIns="96503" bIns="48252" anchor="b"/>
          <a:lstStyle>
            <a:lvl1pPr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42950" indent="-28575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430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002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057400" indent="-228600" defTabSz="923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5146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29718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4290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886200" indent="-228600" defTabSz="9239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DF792A-3962-4110-AD9E-4D71CE269DCB}" type="slidenum">
              <a:rPr lang="de-CH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23</a:t>
            </a:fld>
            <a:endParaRPr lang="de-CH" altLang="de-DE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3957339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252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315" name="Rechteck 2252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33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8295B5-F514-4A39-A913-0EFF4F018A50}" type="slidenum">
              <a:rPr lang="de-CH" smtClean="0"/>
              <a:pPr eaLnBrk="1" hangingPunct="1"/>
              <a:t>25</a:t>
            </a:fld>
            <a:endParaRPr lang="de-CH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3220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hteck 17408">
            <a:extLst>
              <a:ext uri="{FF2B5EF4-FFF2-40B4-BE49-F238E27FC236}">
                <a16:creationId xmlns:a16="http://schemas.microsoft.com/office/drawing/2014/main" id="{0C2237EB-A284-460D-B9A4-585E29ED23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7347" name="Rechteck 17409">
            <a:extLst>
              <a:ext uri="{FF2B5EF4-FFF2-40B4-BE49-F238E27FC236}">
                <a16:creationId xmlns:a16="http://schemas.microsoft.com/office/drawing/2014/main" id="{A9BBF782-5136-4A45-8352-A7315365A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7348" name="Form 3">
            <a:extLst>
              <a:ext uri="{FF2B5EF4-FFF2-40B4-BE49-F238E27FC236}">
                <a16:creationId xmlns:a16="http://schemas.microsoft.com/office/drawing/2014/main" id="{8E84E972-CB4E-4FB3-B349-958E1EB203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5DF630-E23B-45E8-8723-65E767A95D7B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</a:t>
            </a:fld>
            <a:endParaRPr lang="de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8930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hteck 17408">
            <a:extLst>
              <a:ext uri="{FF2B5EF4-FFF2-40B4-BE49-F238E27FC236}">
                <a16:creationId xmlns:a16="http://schemas.microsoft.com/office/drawing/2014/main" id="{EF9C5D06-3E68-484F-90E8-13C836E79E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8371" name="Rechteck 17409">
            <a:extLst>
              <a:ext uri="{FF2B5EF4-FFF2-40B4-BE49-F238E27FC236}">
                <a16:creationId xmlns:a16="http://schemas.microsoft.com/office/drawing/2014/main" id="{6927EA1C-C0B2-431A-8BB3-9E3343BEF3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8372" name="Form 3">
            <a:extLst>
              <a:ext uri="{FF2B5EF4-FFF2-40B4-BE49-F238E27FC236}">
                <a16:creationId xmlns:a16="http://schemas.microsoft.com/office/drawing/2014/main" id="{7011FFF9-47BD-4650-A650-75F508170F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163C6B-3056-4874-B4C8-41DC86023698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hteck 17408">
            <a:extLst>
              <a:ext uri="{FF2B5EF4-FFF2-40B4-BE49-F238E27FC236}">
                <a16:creationId xmlns:a16="http://schemas.microsoft.com/office/drawing/2014/main" id="{31FADD74-9565-4462-AA9B-3D0A6AAB1D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59395" name="Rechteck 17409">
            <a:extLst>
              <a:ext uri="{FF2B5EF4-FFF2-40B4-BE49-F238E27FC236}">
                <a16:creationId xmlns:a16="http://schemas.microsoft.com/office/drawing/2014/main" id="{AD794EED-6E4B-423F-AA7C-7BD6D4BBB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59396" name="Form 3">
            <a:extLst>
              <a:ext uri="{FF2B5EF4-FFF2-40B4-BE49-F238E27FC236}">
                <a16:creationId xmlns:a16="http://schemas.microsoft.com/office/drawing/2014/main" id="{25DFB07C-DC38-469E-8ABB-0F32A60936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25B1C6-18BF-47EE-A3C7-3F562A2F0EBF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hteck 17408">
            <a:extLst>
              <a:ext uri="{FF2B5EF4-FFF2-40B4-BE49-F238E27FC236}">
                <a16:creationId xmlns:a16="http://schemas.microsoft.com/office/drawing/2014/main" id="{4BE0D2D8-C49E-4ACE-A18C-E3E5A744CFD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0419" name="Rechteck 17409">
            <a:extLst>
              <a:ext uri="{FF2B5EF4-FFF2-40B4-BE49-F238E27FC236}">
                <a16:creationId xmlns:a16="http://schemas.microsoft.com/office/drawing/2014/main" id="{C47AE805-EB0E-4F32-BF46-B139AE27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0420" name="Form 3">
            <a:extLst>
              <a:ext uri="{FF2B5EF4-FFF2-40B4-BE49-F238E27FC236}">
                <a16:creationId xmlns:a16="http://schemas.microsoft.com/office/drawing/2014/main" id="{4307B0F3-530A-4C3A-8045-5BD3DA3338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CDF6D88-B03D-4015-AE4E-9DFEE9D2C337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hteck 17408">
            <a:extLst>
              <a:ext uri="{FF2B5EF4-FFF2-40B4-BE49-F238E27FC236}">
                <a16:creationId xmlns:a16="http://schemas.microsoft.com/office/drawing/2014/main" id="{08FDD0E1-554F-4B2C-930F-78A581A7B0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61443" name="Rechteck 17409">
            <a:extLst>
              <a:ext uri="{FF2B5EF4-FFF2-40B4-BE49-F238E27FC236}">
                <a16:creationId xmlns:a16="http://schemas.microsoft.com/office/drawing/2014/main" id="{EEFAB917-675D-44F7-B91A-718851E45C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altLang="de-DE" dirty="0">
              <a:latin typeface="Calibri" panose="020F0502020204030204" pitchFamily="34" charset="0"/>
            </a:endParaRPr>
          </a:p>
        </p:txBody>
      </p:sp>
      <p:sp>
        <p:nvSpPr>
          <p:cNvPr id="61444" name="Form 3">
            <a:extLst>
              <a:ext uri="{FF2B5EF4-FFF2-40B4-BE49-F238E27FC236}">
                <a16:creationId xmlns:a16="http://schemas.microsoft.com/office/drawing/2014/main" id="{9C63DF95-7336-4A29-A40D-A03B8E3FE8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1pPr>
            <a:lvl2pPr marL="774700" indent="-296863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2pPr>
            <a:lvl3pPr marL="1192213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3pPr>
            <a:lvl4pPr marL="1670050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4pPr>
            <a:lvl5pPr marL="2147888" indent="-238125" defTabSz="9636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Frutiger 55 Roman" pitchFamily="34" charset="0"/>
              </a:defRPr>
            </a:lvl5pPr>
            <a:lvl6pPr marL="26050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6pPr>
            <a:lvl7pPr marL="30622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7pPr>
            <a:lvl8pPr marL="35194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8pPr>
            <a:lvl9pPr marL="3976688" indent="-238125" defTabSz="9636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Frutiger 55 Roman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4C2EA-D3D8-4D83-B59B-1D5573A64678}" type="slidenum">
              <a:rPr lang="de-CH" altLang="de-DE" sz="13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de-CH" altLang="de-DE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hyperlink" Target="mailto:drje49@gmail.com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Titelmasterformat durch Klicken bearbeiten</a:t>
            </a:r>
            <a:endParaRPr lang="de-DE" dirty="0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3777F4-FDFE-4672-87A9-D0B54A58BA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584" y="661394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  <p:extLst>
      <p:ext uri="{BB962C8B-B14F-4D97-AF65-F5344CB8AC3E}">
        <p14:creationId xmlns:p14="http://schemas.microsoft.com/office/powerpoint/2010/main" val="28224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8306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267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hyperlink" Target="mailto:drje49@gmail.com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theme" Target="../theme/theme2.xml"/><Relationship Id="rId4" Type="http://schemas.openxmlformats.org/officeDocument/2006/relationships/hyperlink" Target="mailto:drje49@gmail.com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1200" b="1" dirty="0">
                <a:latin typeface="Calibri" panose="020F0502020204030204" pitchFamily="34" charset="0"/>
                <a:cs typeface="Calibri" panose="020F0502020204030204" pitchFamily="34" charset="0"/>
              </a:rPr>
              <a:t>Folie</a:t>
            </a:r>
            <a:r>
              <a:rPr lang="de-CH" sz="800" b="1" dirty="0"/>
              <a:t> </a:t>
            </a:r>
            <a:fld id="{F1F29FF0-4833-4731-910D-BB0EEB60E82D}" type="slidenum">
              <a:rPr lang="de-CH" sz="1200" b="1" smtClean="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defRPr/>
              </a:pPr>
              <a:t>‹Nr.›</a:t>
            </a:fld>
            <a:endParaRPr lang="de-CH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A233A4-5C63-450F-A6FE-0C1154E9C3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088" y="659646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70" r:id="rId3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hteck 20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205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628775"/>
            <a:ext cx="7786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Übertitel</a:t>
            </a:r>
          </a:p>
        </p:txBody>
      </p:sp>
      <p:pic>
        <p:nvPicPr>
          <p:cNvPr id="2052" name="Picture 4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0C8072B-A032-413D-A228-4D009116F1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584" y="6598464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5pPr>
      <a:lvl6pPr marL="4572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2.jpe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.ch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Wissenswertes über Darmangelegenheiten</a:t>
            </a:r>
            <a:endParaRPr lang="de-DE" dirty="0"/>
          </a:p>
        </p:txBody>
      </p:sp>
      <p:sp>
        <p:nvSpPr>
          <p:cNvPr id="4099" name="Form 2050"/>
          <p:cNvSpPr>
            <a:spLocks noGrp="1" noChangeArrowheads="1"/>
          </p:cNvSpPr>
          <p:nvPr>
            <p:ph type="subTitle" idx="1"/>
          </p:nvPr>
        </p:nvSpPr>
        <p:spPr>
          <a:xfrm>
            <a:off x="1074630" y="4077072"/>
            <a:ext cx="4537124" cy="2039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CH" altLang="de-DE" sz="2000" dirty="0"/>
              <a:t>Dr. med.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dirty="0"/>
          </a:p>
          <a:p>
            <a:pPr>
              <a:lnSpc>
                <a:spcPct val="90000"/>
              </a:lnSpc>
            </a:pPr>
            <a:r>
              <a:rPr lang="de-CH" altLang="de-DE" sz="200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dirty="0"/>
              <a:t>www.ever.ch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0A176D3-3BEA-0C18-76A5-68338C1CF0AC}"/>
              </a:ext>
            </a:extLst>
          </p:cNvPr>
          <p:cNvSpPr txBox="1"/>
          <p:nvPr/>
        </p:nvSpPr>
        <p:spPr>
          <a:xfrm>
            <a:off x="1051701" y="666637"/>
            <a:ext cx="1296144" cy="214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Version: 15. April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rm 59393">
            <a:extLst>
              <a:ext uri="{FF2B5EF4-FFF2-40B4-BE49-F238E27FC236}">
                <a16:creationId xmlns:a16="http://schemas.microsoft.com/office/drawing/2014/main" id="{ECDD218D-BA90-4FA0-BD7D-C79C3BB388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840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Irgendwann wird es dann richtig eng...</a:t>
            </a:r>
          </a:p>
        </p:txBody>
      </p:sp>
      <p:sp>
        <p:nvSpPr>
          <p:cNvPr id="12291" name="Text Box 4">
            <a:extLst>
              <a:ext uri="{FF2B5EF4-FFF2-40B4-BE49-F238E27FC236}">
                <a16:creationId xmlns:a16="http://schemas.microsoft.com/office/drawing/2014/main" id="{0465DE8C-B437-4B93-9AF4-1802B1122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Bildquelle. Dr. med. Jürg Eichhorn</a:t>
            </a:r>
          </a:p>
        </p:txBody>
      </p:sp>
      <p:pic>
        <p:nvPicPr>
          <p:cNvPr id="12292" name="Picture 4" descr="HL Mädchen2">
            <a:extLst>
              <a:ext uri="{FF2B5EF4-FFF2-40B4-BE49-F238E27FC236}">
                <a16:creationId xmlns:a16="http://schemas.microsoft.com/office/drawing/2014/main" id="{5DE6212C-D00E-4352-A1F1-2D70157F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2368550"/>
            <a:ext cx="5256212" cy="3209925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Line 5">
            <a:extLst>
              <a:ext uri="{FF2B5EF4-FFF2-40B4-BE49-F238E27FC236}">
                <a16:creationId xmlns:a16="http://schemas.microsoft.com/office/drawing/2014/main" id="{4C68E30F-8A96-47BD-BF9D-42BA7352BC0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68538" y="1354138"/>
            <a:ext cx="8636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D1F34572-D734-4977-B8E7-42754B326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8850" y="1163638"/>
            <a:ext cx="269682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Hämorrhoiden sind die Folgen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5" name="Text Box 8">
            <a:extLst>
              <a:ext uri="{FF2B5EF4-FFF2-40B4-BE49-F238E27FC236}">
                <a16:creationId xmlns:a16="http://schemas.microsoft.com/office/drawing/2014/main" id="{7E0CBDA1-DA93-497B-82D1-9D423B17D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9938" y="5819775"/>
            <a:ext cx="43660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Enger Durchgang im Hölloch, genannt „Jungfrau“!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4AC705A-DC54-4FFD-9681-3B684E545D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385" y="30785"/>
            <a:ext cx="5184775" cy="494745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</a:rPr>
              <a:t>Wenn es hinten richtig rauskommt…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7171" name="Line 3">
            <a:extLst>
              <a:ext uri="{FF2B5EF4-FFF2-40B4-BE49-F238E27FC236}">
                <a16:creationId xmlns:a16="http://schemas.microsoft.com/office/drawing/2014/main" id="{3CC5EA81-972E-4964-9231-0E7B222C19C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pic>
        <p:nvPicPr>
          <p:cNvPr id="7172" name="Picture 4" descr="HL Hose2">
            <a:extLst>
              <a:ext uri="{FF2B5EF4-FFF2-40B4-BE49-F238E27FC236}">
                <a16:creationId xmlns:a16="http://schemas.microsoft.com/office/drawing/2014/main" id="{18972930-C196-496C-9C8F-6C8F0507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2219325"/>
            <a:ext cx="4978400" cy="33655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>
            <a:extLst>
              <a:ext uri="{FF2B5EF4-FFF2-40B4-BE49-F238E27FC236}">
                <a16:creationId xmlns:a16="http://schemas.microsoft.com/office/drawing/2014/main" id="{34D94C04-D2DF-4434-ACC6-AE8D7AAA19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038" y="1158875"/>
            <a:ext cx="47466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…dann kann die Ernährung so schlecht nicht sein</a:t>
            </a:r>
            <a:endParaRPr lang="de-DE" altLang="de-D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4" name="Text Box 7">
            <a:extLst>
              <a:ext uri="{FF2B5EF4-FFF2-40B4-BE49-F238E27FC236}">
                <a16:creationId xmlns:a16="http://schemas.microsoft.com/office/drawing/2014/main" id="{8E4DFB5F-A5C0-457A-A905-ED8CE2475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69000"/>
            <a:ext cx="53510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CH" altLang="de-DE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Anblick nach 7 Stunden Kriechen im Hölloch (Muotatal)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rm 59393">
            <a:extLst>
              <a:ext uri="{FF2B5EF4-FFF2-40B4-BE49-F238E27FC236}">
                <a16:creationId xmlns:a16="http://schemas.microsoft.com/office/drawing/2014/main" id="{8488F8EC-62B2-41FD-BC2D-AC0C2CBC7F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832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Darm - Ein kleines Fussballfeld</a:t>
            </a:r>
          </a:p>
        </p:txBody>
      </p:sp>
      <p:sp>
        <p:nvSpPr>
          <p:cNvPr id="14339" name="Text Box 4">
            <a:extLst>
              <a:ext uri="{FF2B5EF4-FFF2-40B4-BE49-F238E27FC236}">
                <a16:creationId xmlns:a16="http://schemas.microsoft.com/office/drawing/2014/main" id="{4E3D5758-5A5E-444E-8BD9-50FDBBED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Bildquelle. Labor L+S AG</a:t>
            </a:r>
          </a:p>
        </p:txBody>
      </p:sp>
      <p:pic>
        <p:nvPicPr>
          <p:cNvPr id="14340" name="Picture 2" descr="D:\Daten\JPG Praxis\Darmfläche  Labor L+S AG Bad Bocklet-Gross0001.jpg">
            <a:extLst>
              <a:ext uri="{FF2B5EF4-FFF2-40B4-BE49-F238E27FC236}">
                <a16:creationId xmlns:a16="http://schemas.microsoft.com/office/drawing/2014/main" id="{539EA1C9-9C4B-4CCE-A979-27AADABE1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57300"/>
            <a:ext cx="5780088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rm 59393">
            <a:extLst>
              <a:ext uri="{FF2B5EF4-FFF2-40B4-BE49-F238E27FC236}">
                <a16:creationId xmlns:a16="http://schemas.microsoft.com/office/drawing/2014/main" id="{727301E5-30CD-427C-90A6-30366A28A4A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6542" y="-27384"/>
            <a:ext cx="6481762" cy="548858"/>
          </a:xfrm>
        </p:spPr>
        <p:txBody>
          <a:bodyPr wrap="square"/>
          <a:lstStyle/>
          <a:p>
            <a:r>
              <a:rPr lang="de-CH" altLang="de-DE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Magen - Dickdarm</a:t>
            </a:r>
          </a:p>
        </p:txBody>
      </p:sp>
      <p:pic>
        <p:nvPicPr>
          <p:cNvPr id="15363" name="Picture 5" descr="C asc prox">
            <a:extLst>
              <a:ext uri="{FF2B5EF4-FFF2-40B4-BE49-F238E27FC236}">
                <a16:creationId xmlns:a16="http://schemas.microsoft.com/office/drawing/2014/main" id="{93F4891E-12D1-476A-862A-84D5B0569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2987675"/>
            <a:ext cx="1371600" cy="116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6" descr="C desc">
            <a:extLst>
              <a:ext uri="{FF2B5EF4-FFF2-40B4-BE49-F238E27FC236}">
                <a16:creationId xmlns:a16="http://schemas.microsoft.com/office/drawing/2014/main" id="{800E8B6A-9D15-4C9B-BAE2-F5552D1FB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990850"/>
            <a:ext cx="13398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8" descr="C transv">
            <a:extLst>
              <a:ext uri="{FF2B5EF4-FFF2-40B4-BE49-F238E27FC236}">
                <a16:creationId xmlns:a16="http://schemas.microsoft.com/office/drawing/2014/main" id="{E0C5A80A-7814-4704-8FB3-B353EE23A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2990850"/>
            <a:ext cx="1362075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9" descr="Polyp C desc">
            <a:extLst>
              <a:ext uri="{FF2B5EF4-FFF2-40B4-BE49-F238E27FC236}">
                <a16:creationId xmlns:a16="http://schemas.microsoft.com/office/drawing/2014/main" id="{C9EF5812-A377-4D0D-9AD9-916F8A548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584700"/>
            <a:ext cx="13922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0" descr="Rectum">
            <a:extLst>
              <a:ext uri="{FF2B5EF4-FFF2-40B4-BE49-F238E27FC236}">
                <a16:creationId xmlns:a16="http://schemas.microsoft.com/office/drawing/2014/main" id="{D1D834DA-2811-4802-9A24-08F15EF0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05338"/>
            <a:ext cx="13525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1" descr="Sigma Div">
            <a:extLst>
              <a:ext uri="{FF2B5EF4-FFF2-40B4-BE49-F238E27FC236}">
                <a16:creationId xmlns:a16="http://schemas.microsoft.com/office/drawing/2014/main" id="{A2EC10CF-445C-42A7-BEEB-A011A8D74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638675"/>
            <a:ext cx="13573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Text Box 12">
            <a:extLst>
              <a:ext uri="{FF2B5EF4-FFF2-40B4-BE49-F238E27FC236}">
                <a16:creationId xmlns:a16="http://schemas.microsoft.com/office/drawing/2014/main" id="{1B5B88E0-1142-4BE3-81B7-E0F627658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029200"/>
            <a:ext cx="12305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Sigma-Divertikel</a:t>
            </a:r>
          </a:p>
        </p:txBody>
      </p:sp>
      <p:sp>
        <p:nvSpPr>
          <p:cNvPr id="15370" name="Text Box 13">
            <a:extLst>
              <a:ext uri="{FF2B5EF4-FFF2-40B4-BE49-F238E27FC236}">
                <a16:creationId xmlns:a16="http://schemas.microsoft.com/office/drawing/2014/main" id="{FA864588-73E7-4F0E-85A0-509F37CBC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444875"/>
            <a:ext cx="8322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 asc.</a:t>
            </a:r>
          </a:p>
        </p:txBody>
      </p:sp>
      <p:sp>
        <p:nvSpPr>
          <p:cNvPr id="15371" name="Text Box 14">
            <a:extLst>
              <a:ext uri="{FF2B5EF4-FFF2-40B4-BE49-F238E27FC236}">
                <a16:creationId xmlns:a16="http://schemas.microsoft.com/office/drawing/2014/main" id="{6EFE37DC-01F7-482E-B452-393CB66DF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444875"/>
            <a:ext cx="10146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 transv.</a:t>
            </a:r>
          </a:p>
        </p:txBody>
      </p:sp>
      <p:sp>
        <p:nvSpPr>
          <p:cNvPr id="15372" name="Text Box 15">
            <a:extLst>
              <a:ext uri="{FF2B5EF4-FFF2-40B4-BE49-F238E27FC236}">
                <a16:creationId xmlns:a16="http://schemas.microsoft.com/office/drawing/2014/main" id="{6B356ECC-45F2-4945-9C7B-E396B67B7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4663" y="3500438"/>
            <a:ext cx="91723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Colon desc.</a:t>
            </a:r>
          </a:p>
        </p:txBody>
      </p:sp>
      <p:sp>
        <p:nvSpPr>
          <p:cNvPr id="15373" name="Text Box 16">
            <a:extLst>
              <a:ext uri="{FF2B5EF4-FFF2-40B4-BE49-F238E27FC236}">
                <a16:creationId xmlns:a16="http://schemas.microsoft.com/office/drawing/2014/main" id="{BBEB061A-A682-4A6E-B3F6-59DEFB926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5029200"/>
            <a:ext cx="6713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Rectum</a:t>
            </a:r>
          </a:p>
        </p:txBody>
      </p:sp>
      <p:sp>
        <p:nvSpPr>
          <p:cNvPr id="15374" name="Text Box 17">
            <a:extLst>
              <a:ext uri="{FF2B5EF4-FFF2-40B4-BE49-F238E27FC236}">
                <a16:creationId xmlns:a16="http://schemas.microsoft.com/office/drawing/2014/main" id="{A4CBC5CF-EF99-4ABE-B020-3B15251EE6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01013" y="5060950"/>
            <a:ext cx="54123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Polyp</a:t>
            </a:r>
          </a:p>
        </p:txBody>
      </p:sp>
      <p:pic>
        <p:nvPicPr>
          <p:cNvPr id="15375" name="Picture 18" descr="Oesophagus dist">
            <a:extLst>
              <a:ext uri="{FF2B5EF4-FFF2-40B4-BE49-F238E27FC236}">
                <a16:creationId xmlns:a16="http://schemas.microsoft.com/office/drawing/2014/main" id="{EFBDD1DA-BEFC-41EC-95B5-E73717CE6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84313"/>
            <a:ext cx="13525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9" descr="Pylorus">
            <a:extLst>
              <a:ext uri="{FF2B5EF4-FFF2-40B4-BE49-F238E27FC236}">
                <a16:creationId xmlns:a16="http://schemas.microsoft.com/office/drawing/2014/main" id="{9D000925-A7E1-4AB7-9BFA-970FE2A3C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0" y="1484313"/>
            <a:ext cx="1368425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7" name="Text Box 20">
            <a:extLst>
              <a:ext uri="{FF2B5EF4-FFF2-40B4-BE49-F238E27FC236}">
                <a16:creationId xmlns:a16="http://schemas.microsoft.com/office/drawing/2014/main" id="{DF5596E0-F539-48ED-AB20-714A74AE4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49438"/>
            <a:ext cx="112934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Mageneingang</a:t>
            </a:r>
          </a:p>
        </p:txBody>
      </p:sp>
      <p:sp>
        <p:nvSpPr>
          <p:cNvPr id="15378" name="Text Box 22">
            <a:extLst>
              <a:ext uri="{FF2B5EF4-FFF2-40B4-BE49-F238E27FC236}">
                <a16:creationId xmlns:a16="http://schemas.microsoft.com/office/drawing/2014/main" id="{29B54318-632B-4D5A-825D-667944DC7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6225" y="1844675"/>
            <a:ext cx="11501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Magenausgang</a:t>
            </a:r>
          </a:p>
        </p:txBody>
      </p:sp>
      <p:pic>
        <p:nvPicPr>
          <p:cNvPr id="15379" name="Picture 12" descr="D:\Daten\JPG Praxis\Darm\Duodenum.jpg">
            <a:extLst>
              <a:ext uri="{FF2B5EF4-FFF2-40B4-BE49-F238E27FC236}">
                <a16:creationId xmlns:a16="http://schemas.microsoft.com/office/drawing/2014/main" id="{27E03D62-21A9-49E9-BBF7-C9DC39D48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487488"/>
            <a:ext cx="1357313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Text Box 14">
            <a:extLst>
              <a:ext uri="{FF2B5EF4-FFF2-40B4-BE49-F238E27FC236}">
                <a16:creationId xmlns:a16="http://schemas.microsoft.com/office/drawing/2014/main" id="{81062398-705F-480E-8087-D3847714D7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6563" y="1838325"/>
            <a:ext cx="90120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Duodenum</a:t>
            </a:r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3D03A570-4053-FB20-646E-CF9D4E83B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 unbekannt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rm 59393">
            <a:extLst>
              <a:ext uri="{FF2B5EF4-FFF2-40B4-BE49-F238E27FC236}">
                <a16:creationId xmlns:a16="http://schemas.microsoft.com/office/drawing/2014/main" id="{B78091D0-A7A5-406D-8CAF-677A259F106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6542" y="-27384"/>
            <a:ext cx="6481762" cy="558383"/>
          </a:xfrm>
        </p:spPr>
        <p:txBody>
          <a:bodyPr wrap="square"/>
          <a:lstStyle/>
          <a:p>
            <a:r>
              <a:rPr lang="de-CH" altLang="de-DE" sz="22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Magen - Dickdarm</a:t>
            </a:r>
          </a:p>
        </p:txBody>
      </p:sp>
      <p:pic>
        <p:nvPicPr>
          <p:cNvPr id="16387" name="Picture 11" descr="Sigma Div">
            <a:extLst>
              <a:ext uri="{FF2B5EF4-FFF2-40B4-BE49-F238E27FC236}">
                <a16:creationId xmlns:a16="http://schemas.microsoft.com/office/drawing/2014/main" id="{7679B017-7357-4BA9-BA11-295CB8078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781550"/>
            <a:ext cx="1357313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 Box 12">
            <a:extLst>
              <a:ext uri="{FF2B5EF4-FFF2-40B4-BE49-F238E27FC236}">
                <a16:creationId xmlns:a16="http://schemas.microsoft.com/office/drawing/2014/main" id="{CCEB3C4C-2A1A-4F09-B950-9DECD7ACD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5172075"/>
            <a:ext cx="799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Divertikel</a:t>
            </a:r>
          </a:p>
        </p:txBody>
      </p:sp>
      <p:sp>
        <p:nvSpPr>
          <p:cNvPr id="16389" name="Text Box 13">
            <a:extLst>
              <a:ext uri="{FF2B5EF4-FFF2-40B4-BE49-F238E27FC236}">
                <a16:creationId xmlns:a16="http://schemas.microsoft.com/office/drawing/2014/main" id="{1461CC71-3335-4060-A7E0-9C1C8A9AA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3435350"/>
            <a:ext cx="93006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Sigmapolyp</a:t>
            </a:r>
          </a:p>
        </p:txBody>
      </p:sp>
      <p:sp>
        <p:nvSpPr>
          <p:cNvPr id="16390" name="Text Box 14">
            <a:extLst>
              <a:ext uri="{FF2B5EF4-FFF2-40B4-BE49-F238E27FC236}">
                <a16:creationId xmlns:a16="http://schemas.microsoft.com/office/drawing/2014/main" id="{8330C776-8585-4131-B2A2-5AE90DAE33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3188" y="3435350"/>
            <a:ext cx="12523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Pandivertikulose</a:t>
            </a:r>
            <a:endParaRPr lang="de-CH" altLang="de-DE" sz="12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1" name="Text Box 16">
            <a:extLst>
              <a:ext uri="{FF2B5EF4-FFF2-40B4-BE49-F238E27FC236}">
                <a16:creationId xmlns:a16="http://schemas.microsoft.com/office/drawing/2014/main" id="{4F234D3A-5789-478C-8847-691B48903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2238" y="5200650"/>
            <a:ext cx="799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Divertikel</a:t>
            </a:r>
          </a:p>
        </p:txBody>
      </p:sp>
      <p:sp>
        <p:nvSpPr>
          <p:cNvPr id="16392" name="Text Box 17">
            <a:extLst>
              <a:ext uri="{FF2B5EF4-FFF2-40B4-BE49-F238E27FC236}">
                <a16:creationId xmlns:a16="http://schemas.microsoft.com/office/drawing/2014/main" id="{ED4BC886-11EE-4CDA-9B15-D2C7AA01A4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07338" y="3438525"/>
            <a:ext cx="112402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Hämorrhoiden</a:t>
            </a:r>
          </a:p>
        </p:txBody>
      </p:sp>
      <p:sp>
        <p:nvSpPr>
          <p:cNvPr id="16393" name="Text Box 20">
            <a:extLst>
              <a:ext uri="{FF2B5EF4-FFF2-40B4-BE49-F238E27FC236}">
                <a16:creationId xmlns:a16="http://schemas.microsoft.com/office/drawing/2014/main" id="{32786D5E-6BBD-4288-BCA1-CAB1C586E2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49438"/>
            <a:ext cx="79701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Appendix</a:t>
            </a:r>
          </a:p>
        </p:txBody>
      </p:sp>
      <p:sp>
        <p:nvSpPr>
          <p:cNvPr id="16394" name="Text Box 22">
            <a:extLst>
              <a:ext uri="{FF2B5EF4-FFF2-40B4-BE49-F238E27FC236}">
                <a16:creationId xmlns:a16="http://schemas.microsoft.com/office/drawing/2014/main" id="{3C0E06C8-C214-4D9D-9AEA-026E99765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6200" y="1844675"/>
            <a:ext cx="103201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Rectumpolyp</a:t>
            </a:r>
          </a:p>
        </p:txBody>
      </p:sp>
      <p:sp>
        <p:nvSpPr>
          <p:cNvPr id="16395" name="Text Box 14">
            <a:extLst>
              <a:ext uri="{FF2B5EF4-FFF2-40B4-BE49-F238E27FC236}">
                <a16:creationId xmlns:a16="http://schemas.microsoft.com/office/drawing/2014/main" id="{8F1EE2AE-3F2E-4D60-8105-446833811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5113" y="1828800"/>
            <a:ext cx="11405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Dickdarmkrebs</a:t>
            </a:r>
          </a:p>
        </p:txBody>
      </p:sp>
      <p:pic>
        <p:nvPicPr>
          <p:cNvPr id="16396" name="Picture 13" descr="D:\Daten\JPG Praxis\Darm\Appendix_2.jpg">
            <a:extLst>
              <a:ext uri="{FF2B5EF4-FFF2-40B4-BE49-F238E27FC236}">
                <a16:creationId xmlns:a16="http://schemas.microsoft.com/office/drawing/2014/main" id="{E9F9CA14-8536-4B0D-B9FE-C42D35DA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357313"/>
            <a:ext cx="11430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7" name="Picture 2" descr="D:\Daten\JPG Praxis\Darm\Colon\Rectumpolyp2.jpg">
            <a:extLst>
              <a:ext uri="{FF2B5EF4-FFF2-40B4-BE49-F238E27FC236}">
                <a16:creationId xmlns:a16="http://schemas.microsoft.com/office/drawing/2014/main" id="{74F54106-740A-4784-8597-D385347AF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6638" y="1400175"/>
            <a:ext cx="1571625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8" name="Picture 3" descr="D:\Daten\JPG Praxis\Darm\Colon\Hämorrhoiden2.jpg">
            <a:extLst>
              <a:ext uri="{FF2B5EF4-FFF2-40B4-BE49-F238E27FC236}">
                <a16:creationId xmlns:a16="http://schemas.microsoft.com/office/drawing/2014/main" id="{910BEDDA-B7EA-42BA-AA31-BA535A687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3028950"/>
            <a:ext cx="15732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9" name="Picture 4" descr="D:\Daten\JPG Praxis\Darm\Divertikel Colon mit Kot0002.jpg">
            <a:extLst>
              <a:ext uri="{FF2B5EF4-FFF2-40B4-BE49-F238E27FC236}">
                <a16:creationId xmlns:a16="http://schemas.microsoft.com/office/drawing/2014/main" id="{19924F56-6BAC-4DCE-A77E-AFB6642D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5" y="4786313"/>
            <a:ext cx="1573213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0" name="Picture 5" descr="D:\Daten\JPG Praxis\Darm\Sigmapolyp.jpg">
            <a:extLst>
              <a:ext uri="{FF2B5EF4-FFF2-40B4-BE49-F238E27FC236}">
                <a16:creationId xmlns:a16="http://schemas.microsoft.com/office/drawing/2014/main" id="{127DF6C2-771E-4D70-AC75-633343CD2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3043238"/>
            <a:ext cx="1412875" cy="103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1" name="Picture 6" descr="D:\Daten\JPG Praxis\Darm\Pandivertikulose0001.jpg">
            <a:extLst>
              <a:ext uri="{FF2B5EF4-FFF2-40B4-BE49-F238E27FC236}">
                <a16:creationId xmlns:a16="http://schemas.microsoft.com/office/drawing/2014/main" id="{AD155DC9-26FB-462D-A891-A52EEEBC6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013" y="3051175"/>
            <a:ext cx="1728787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02" name="Picture 7" descr="D:\Daten\JPG Praxis\Darm\Sigma Divertikel0001.jpg">
            <a:extLst>
              <a:ext uri="{FF2B5EF4-FFF2-40B4-BE49-F238E27FC236}">
                <a16:creationId xmlns:a16="http://schemas.microsoft.com/office/drawing/2014/main" id="{97294E35-B45D-4BD3-94DA-E40D06079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786313"/>
            <a:ext cx="1571625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403" name="Text Box 16">
            <a:extLst>
              <a:ext uri="{FF2B5EF4-FFF2-40B4-BE49-F238E27FC236}">
                <a16:creationId xmlns:a16="http://schemas.microsoft.com/office/drawing/2014/main" id="{47FCE5DB-A314-4FFB-B88D-7525CE1EC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3375" y="5214938"/>
            <a:ext cx="7993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2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Divertikel</a:t>
            </a:r>
          </a:p>
        </p:txBody>
      </p:sp>
      <p:pic>
        <p:nvPicPr>
          <p:cNvPr id="16404" name="Picture 22" descr="\\Server\Fotos\JPG Praxis\Darm\Coloncarcinom.jpg">
            <a:extLst>
              <a:ext uri="{FF2B5EF4-FFF2-40B4-BE49-F238E27FC236}">
                <a16:creationId xmlns:a16="http://schemas.microsoft.com/office/drawing/2014/main" id="{39525C78-9D70-45A0-B89D-5D82B7503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385888"/>
            <a:ext cx="158432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rm 59393">
            <a:extLst>
              <a:ext uri="{FF2B5EF4-FFF2-40B4-BE49-F238E27FC236}">
                <a16:creationId xmlns:a16="http://schemas.microsoft.com/office/drawing/2014/main" id="{97157E4B-00F0-4A8A-BB0A-03078FF0BA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840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Gut gekaut ist halb verdaut</a:t>
            </a:r>
          </a:p>
        </p:txBody>
      </p:sp>
      <p:sp>
        <p:nvSpPr>
          <p:cNvPr id="17411" name="Form 59394">
            <a:extLst>
              <a:ext uri="{FF2B5EF4-FFF2-40B4-BE49-F238E27FC236}">
                <a16:creationId xmlns:a16="http://schemas.microsoft.com/office/drawing/2014/main" id="{ADFFDAD0-E253-472C-B308-10D87068BF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Tonnen feste Nahrung nimmt der Mensch in seinem Leben zu sich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Krankheit beginnt oft im Mund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anose="02020603050405020304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83EF864C-3FDD-48DE-B672-408C6A212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Bild: Katrin Eichhorn - Hongkong</a:t>
            </a:r>
          </a:p>
        </p:txBody>
      </p:sp>
      <p:pic>
        <p:nvPicPr>
          <p:cNvPr id="17414" name="Picture 12" descr="Chinese Spaghetti2">
            <a:extLst>
              <a:ext uri="{FF2B5EF4-FFF2-40B4-BE49-F238E27FC236}">
                <a16:creationId xmlns:a16="http://schemas.microsoft.com/office/drawing/2014/main" id="{8992490A-CD8D-4E37-8DF7-5D152780AA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64150"/>
            <a:ext cx="2281237" cy="303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rm 59393">
            <a:extLst>
              <a:ext uri="{FF2B5EF4-FFF2-40B4-BE49-F238E27FC236}">
                <a16:creationId xmlns:a16="http://schemas.microsoft.com/office/drawing/2014/main" id="{1A3B5520-0784-48E6-B64C-0EB7EBC760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840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Schlange soll nicht Vorbild sein</a:t>
            </a:r>
          </a:p>
        </p:txBody>
      </p:sp>
      <p:sp>
        <p:nvSpPr>
          <p:cNvPr id="18435" name="Form 59394">
            <a:extLst>
              <a:ext uri="{FF2B5EF4-FFF2-40B4-BE49-F238E27FC236}">
                <a16:creationId xmlns:a16="http://schemas.microsoft.com/office/drawing/2014/main" id="{D15055FE-7431-42E6-8AD3-3ED448110D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Kauen fördert die Verdauung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Gutes Kauen ist Grundbedingung für unsere Gesundheit und verzeiht schon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einmal einige Diätsünden</a:t>
            </a: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“Festes sollst du trinken, Flüssiges sollst du kauen” (Hippokrates)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anose="02020603050405020304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Text Box 4">
            <a:extLst>
              <a:ext uri="{FF2B5EF4-FFF2-40B4-BE49-F238E27FC236}">
                <a16:creationId xmlns:a16="http://schemas.microsoft.com/office/drawing/2014/main" id="{B248AD38-CE45-4254-9F51-D851C8C5C9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Bildquelle. unbekannt. Schlange mit verschlucktem Fisch</a:t>
            </a:r>
          </a:p>
        </p:txBody>
      </p:sp>
      <p:graphicFrame>
        <p:nvGraphicFramePr>
          <p:cNvPr id="18437" name="Object 2">
            <a:extLst>
              <a:ext uri="{FF2B5EF4-FFF2-40B4-BE49-F238E27FC236}">
                <a16:creationId xmlns:a16="http://schemas.microsoft.com/office/drawing/2014/main" id="{C46577DF-DC4B-4224-A061-6A5336F5ED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95525" y="2709863"/>
          <a:ext cx="4500563" cy="337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PhotoPaint.Image.8" r:id="rId3" imgW="8722655" imgH="6534372" progId="CorelPhotoPaint.Image.8">
                  <p:embed/>
                </p:oleObj>
              </mc:Choice>
              <mc:Fallback>
                <p:oleObj name="CorelPhotoPaint.Image.8" r:id="rId3" imgW="8722655" imgH="6534372" progId="CorelPhotoPaint.Image.8">
                  <p:embed/>
                  <p:pic>
                    <p:nvPicPr>
                      <p:cNvPr id="18437" name="Object 2">
                        <a:extLst>
                          <a:ext uri="{FF2B5EF4-FFF2-40B4-BE49-F238E27FC236}">
                            <a16:creationId xmlns:a16="http://schemas.microsoft.com/office/drawing/2014/main" id="{C46577DF-DC4B-4224-A061-6A5336F5ED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5525" y="2709863"/>
                        <a:ext cx="4500563" cy="3371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rm 59393">
            <a:extLst>
              <a:ext uri="{FF2B5EF4-FFF2-40B4-BE49-F238E27FC236}">
                <a16:creationId xmlns:a16="http://schemas.microsoft.com/office/drawing/2014/main" id="{8C324D2B-0A81-473F-8CEA-B4C711E0AC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4840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Obstipation -  Kein Kavaliersdelikt</a:t>
            </a:r>
          </a:p>
        </p:txBody>
      </p:sp>
      <p:sp>
        <p:nvSpPr>
          <p:cNvPr id="19459" name="Form 59394">
            <a:extLst>
              <a:ext uri="{FF2B5EF4-FFF2-40B4-BE49-F238E27FC236}">
                <a16:creationId xmlns:a16="http://schemas.microsoft.com/office/drawing/2014/main" id="{4D9AE9BE-92B7-4BC9-B4F3-BD2D7641BC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Stinkende, klebrige Stühle = Belastung des Immunsystems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460" name="Text Box 4">
            <a:extLst>
              <a:ext uri="{FF2B5EF4-FFF2-40B4-BE49-F238E27FC236}">
                <a16:creationId xmlns:a16="http://schemas.microsoft.com/office/drawing/2014/main" id="{B4868135-1E8C-4541-8F00-ECE13C016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Bild: Jürg Eichhorn - Dinosaurierkot </a:t>
            </a:r>
          </a:p>
        </p:txBody>
      </p:sp>
      <p:pic>
        <p:nvPicPr>
          <p:cNvPr id="19461" name="Picture 5" descr="D:\Daten\JPG Praxis\Darm\Dinokot\Dinokot2_5.JPG">
            <a:extLst>
              <a:ext uri="{FF2B5EF4-FFF2-40B4-BE49-F238E27FC236}">
                <a16:creationId xmlns:a16="http://schemas.microsoft.com/office/drawing/2014/main" id="{E3B46128-0ACB-428D-A6C2-BB1310000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00250"/>
            <a:ext cx="7358063" cy="310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rm 59393">
            <a:extLst>
              <a:ext uri="{FF2B5EF4-FFF2-40B4-BE49-F238E27FC236}">
                <a16:creationId xmlns:a16="http://schemas.microsoft.com/office/drawing/2014/main" id="{FF24CFE1-305D-458A-93E2-1C69B1FC7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832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Leber entgiftet Ammoniak</a:t>
            </a:r>
          </a:p>
        </p:txBody>
      </p:sp>
      <p:sp>
        <p:nvSpPr>
          <p:cNvPr id="20483" name="Form 59394">
            <a:extLst>
              <a:ext uri="{FF2B5EF4-FFF2-40B4-BE49-F238E27FC236}">
                <a16:creationId xmlns:a16="http://schemas.microsoft.com/office/drawing/2014/main" id="{8D931A15-CBCF-4F6E-964C-2C37D70912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Stinkende Stühle = Ammoniak (Fleisch!) = starkes Gift!</a:t>
            </a:r>
          </a:p>
          <a:p>
            <a:pPr marL="0" indent="0">
              <a:buFont typeface="Times New Roman" panose="02020603050405020304" pitchFamily="18" charset="0"/>
              <a:buNone/>
            </a:pP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Ammoniak wie auch Cadaverin belasten Immunsystem und Hirn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anose="02020603050405020304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484" name="Text Box 4">
            <a:extLst>
              <a:ext uri="{FF2B5EF4-FFF2-40B4-BE49-F238E27FC236}">
                <a16:creationId xmlns:a16="http://schemas.microsoft.com/office/drawing/2014/main" id="{2CB044A5-9831-4A1C-A3CE-8CD4D42B1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  <p:pic>
        <p:nvPicPr>
          <p:cNvPr id="20485" name="Picture 10" descr="Bauchbild">
            <a:extLst>
              <a:ext uri="{FF2B5EF4-FFF2-40B4-BE49-F238E27FC236}">
                <a16:creationId xmlns:a16="http://schemas.microsoft.com/office/drawing/2014/main" id="{55C50CE8-FC55-4B68-8A70-550B55825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363" y="2209800"/>
            <a:ext cx="20732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11">
            <a:extLst>
              <a:ext uri="{FF2B5EF4-FFF2-40B4-BE49-F238E27FC236}">
                <a16:creationId xmlns:a16="http://schemas.microsoft.com/office/drawing/2014/main" id="{0D3B1756-B0A0-4655-90F8-8375A7C6F8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4100" y="3716338"/>
            <a:ext cx="2303463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Leber: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Entgiftet Ammoniak</a:t>
            </a:r>
          </a:p>
        </p:txBody>
      </p:sp>
      <p:sp>
        <p:nvSpPr>
          <p:cNvPr id="20487" name="Rectangle 12">
            <a:extLst>
              <a:ext uri="{FF2B5EF4-FFF2-40B4-BE49-F238E27FC236}">
                <a16:creationId xmlns:a16="http://schemas.microsoft.com/office/drawing/2014/main" id="{69A7F18E-9A8C-4802-A8E6-291599ED8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3721100"/>
            <a:ext cx="23749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Leber: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Baut Milchsäure ab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rm 59393">
            <a:extLst>
              <a:ext uri="{FF2B5EF4-FFF2-40B4-BE49-F238E27FC236}">
                <a16:creationId xmlns:a16="http://schemas.microsoft.com/office/drawing/2014/main" id="{15D0FAD9-4BCE-48EA-A2FC-0B072C60A8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832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Leber entgiftet Ammoniak</a:t>
            </a:r>
          </a:p>
        </p:txBody>
      </p:sp>
      <p:sp>
        <p:nvSpPr>
          <p:cNvPr id="21507" name="Form 59394">
            <a:extLst>
              <a:ext uri="{FF2B5EF4-FFF2-40B4-BE49-F238E27FC236}">
                <a16:creationId xmlns:a16="http://schemas.microsoft.com/office/drawing/2014/main" id="{0A4AEFAE-6B06-4185-AC0D-A8D6F45777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Ammoniakflut behindert den Laktatabbau in der Leber</a:t>
            </a:r>
          </a:p>
          <a:p>
            <a:pPr marL="0" indent="0">
              <a:buFont typeface="Times New Roman" panose="02020603050405020304" pitchFamily="18" charset="0"/>
              <a:buNone/>
            </a:pP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Leber 		            = wichtiges säureausscheidendes Organ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Leber  			           = nachtaktiv: Leberzeit 01:00-03:00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Leberschutz  = Basenpulver vor der Nachtruhe!!! </a:t>
            </a:r>
          </a:p>
          <a:p>
            <a:pPr marL="0" indent="0"/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anose="02020603050405020304" pitchFamily="18" charset="0"/>
              <a:buNone/>
            </a:pP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08" name="Text Box 4">
            <a:extLst>
              <a:ext uri="{FF2B5EF4-FFF2-40B4-BE49-F238E27FC236}">
                <a16:creationId xmlns:a16="http://schemas.microsoft.com/office/drawing/2014/main" id="{9865A08B-4783-4057-ADB8-A88888A39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  <p:pic>
        <p:nvPicPr>
          <p:cNvPr id="21509" name="Picture 11" descr="Säureausscheidung2">
            <a:extLst>
              <a:ext uri="{FF2B5EF4-FFF2-40B4-BE49-F238E27FC236}">
                <a16:creationId xmlns:a16="http://schemas.microsoft.com/office/drawing/2014/main" id="{8FB03B3E-054F-4950-8BAF-1B7D9F84A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0" y="2932113"/>
            <a:ext cx="4826000" cy="306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>
            <a:extLst>
              <a:ext uri="{FF2B5EF4-FFF2-40B4-BE49-F238E27FC236}">
                <a16:creationId xmlns:a16="http://schemas.microsoft.com/office/drawing/2014/main" id="{EFE74FC6-C870-4D4B-882E-A3136E3AC1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/>
              <a:t>Wozu wir den Mund auch noch brauchen….</a:t>
            </a:r>
          </a:p>
        </p:txBody>
      </p:sp>
      <p:sp>
        <p:nvSpPr>
          <p:cNvPr id="11267" name="Form 59394">
            <a:extLst>
              <a:ext uri="{FF2B5EF4-FFF2-40B4-BE49-F238E27FC236}">
                <a16:creationId xmlns:a16="http://schemas.microsoft.com/office/drawing/2014/main" id="{F1D423ED-9A87-4EC3-8F61-F62D99656E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/>
              <a:t>Ein Kuss ist die innige Verklebung zweier Darmeingänge mit dem Ziel, möglichst viele Bakterienpopulationen untereinander zu vermischen, um so das Immunsystem wirkungsvoll zu beleben</a:t>
            </a:r>
            <a:endParaRPr lang="de-CH" altLang="de-DE" dirty="0"/>
          </a:p>
        </p:txBody>
      </p:sp>
      <p:sp>
        <p:nvSpPr>
          <p:cNvPr id="6148" name="Text Box 4">
            <a:extLst>
              <a:ext uri="{FF2B5EF4-FFF2-40B4-BE49-F238E27FC236}">
                <a16:creationId xmlns:a16="http://schemas.microsoft.com/office/drawing/2014/main" id="{08C0ECCC-6A6E-4DDD-ADA7-CE8C2F28E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Bildquelle. http://s481.photobucket.com</a:t>
            </a:r>
          </a:p>
        </p:txBody>
      </p:sp>
      <p:pic>
        <p:nvPicPr>
          <p:cNvPr id="6149" name="Picture 3" descr="D:\Daten\Eigene Bilder\080926-motorradstunt-mit-kuss.jpg">
            <a:extLst>
              <a:ext uri="{FF2B5EF4-FFF2-40B4-BE49-F238E27FC236}">
                <a16:creationId xmlns:a16="http://schemas.microsoft.com/office/drawing/2014/main" id="{B2C86AAD-7E4B-4583-BC45-080A64074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0" y="2252663"/>
            <a:ext cx="537210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rm 59393">
            <a:extLst>
              <a:ext uri="{FF2B5EF4-FFF2-40B4-BE49-F238E27FC236}">
                <a16:creationId xmlns:a16="http://schemas.microsoft.com/office/drawing/2014/main" id="{8B262026-4622-483D-B722-7A33D8E6AD6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64840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Darmdysbiose </a:t>
            </a:r>
          </a:p>
        </p:txBody>
      </p:sp>
      <p:sp>
        <p:nvSpPr>
          <p:cNvPr id="22531" name="Form 59394">
            <a:extLst>
              <a:ext uri="{FF2B5EF4-FFF2-40B4-BE49-F238E27FC236}">
                <a16:creationId xmlns:a16="http://schemas.microsoft.com/office/drawing/2014/main" id="{9E6E0249-9F21-4C04-8DEA-303CD917ACC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Klebriger, stinkender, schwimmender Stuhl = Darmdysbiose</a:t>
            </a: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2" name="Line 3">
            <a:extLst>
              <a:ext uri="{FF2B5EF4-FFF2-40B4-BE49-F238E27FC236}">
                <a16:creationId xmlns:a16="http://schemas.microsoft.com/office/drawing/2014/main" id="{4945A977-8013-4AE1-9002-3D8CED0DD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28688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22533" name="Rectangle 6">
            <a:extLst>
              <a:ext uri="{FF2B5EF4-FFF2-40B4-BE49-F238E27FC236}">
                <a16:creationId xmlns:a16="http://schemas.microsoft.com/office/drawing/2014/main" id="{157F5522-F802-4E04-9BE9-8E63AF4C45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424" y="1096963"/>
            <a:ext cx="4503663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klebrige Stuhl: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der Stuhl klebrig ist,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mit dem WC-Besen die Schüssel gereinigt werden muss,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der Papierverbrauch hoch ist, 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dann klebt der Stuhl auch an der Darmwand</a:t>
            </a:r>
            <a:endParaRPr kumimoji="1"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4" name="Rectangle 7">
            <a:extLst>
              <a:ext uri="{FF2B5EF4-FFF2-40B4-BE49-F238E27FC236}">
                <a16:creationId xmlns:a16="http://schemas.microsoft.com/office/drawing/2014/main" id="{033B5C15-4108-430E-9CC5-B39F5A285E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2713" y="954088"/>
            <a:ext cx="3940175" cy="312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stinkende Stuhl: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der Stuhl stinkt, </a:t>
            </a:r>
            <a:br>
              <a:rPr kumimoji="1" lang="de-CH" altLang="de-DE" sz="16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de-CH" altLang="de-DE" sz="16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oder wenn er schwimmt,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rgbClr val="FF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dann ist das ein Hinweis auf Fäulnis- oder Gärungsprozesse im Darm</a:t>
            </a:r>
            <a:endParaRPr kumimoji="1" lang="de-CH" altLang="de-DE" sz="16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535" name="Rectangle 8">
            <a:extLst>
              <a:ext uri="{FF2B5EF4-FFF2-40B4-BE49-F238E27FC236}">
                <a16:creationId xmlns:a16="http://schemas.microsoft.com/office/drawing/2014/main" id="{4BD6DE61-9987-4553-B314-AB6D09BC0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320" y="3866309"/>
            <a:ext cx="8145908" cy="25654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 Schleimhautbarrieren verhindern, dass durch die Darmwand Giftstoffe (Toxine) 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aufgenommen werden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Bei Darmverschmutzung ist diese Barriere nicht mehr intakt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Jetzt gelangen „Giftstoffe“ aus dem Darm in den Körper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Im Gegensatz dazu werden die guten Stoffe, Vitamine, Mineralien etc. schlechter resorbiert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Wir verhungern buchstäblich vor vollen Tellern!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rm 59393">
            <a:extLst>
              <a:ext uri="{FF2B5EF4-FFF2-40B4-BE49-F238E27FC236}">
                <a16:creationId xmlns:a16="http://schemas.microsoft.com/office/drawing/2014/main" id="{44F86ADA-3F8B-4B70-B43F-3F6366B82E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684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der Stuhl stinkt, klebt und schwimmt</a:t>
            </a:r>
          </a:p>
        </p:txBody>
      </p:sp>
      <p:sp>
        <p:nvSpPr>
          <p:cNvPr id="23555" name="Form 59394">
            <a:extLst>
              <a:ext uri="{FF2B5EF4-FFF2-40B4-BE49-F238E27FC236}">
                <a16:creationId xmlns:a16="http://schemas.microsoft.com/office/drawing/2014/main" id="{AA6FD0A4-A92E-4761-B7AD-65D4FDBE5D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Stuhl klebt und stinkt: Nur leicht riechend ist normal</a:t>
            </a: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6" name="Rectangle 5">
            <a:extLst>
              <a:ext uri="{FF2B5EF4-FFF2-40B4-BE49-F238E27FC236}">
                <a16:creationId xmlns:a16="http://schemas.microsoft.com/office/drawing/2014/main" id="{2A9B266D-C0BD-4E2A-9F27-DF0078886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543" y="1307512"/>
            <a:ext cx="4176713" cy="3411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normale Stuhl: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1"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kompakt, wurstförmig, an den 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Enden spitz auslaufend</a:t>
            </a:r>
            <a:endParaRPr kumimoji="1"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nicht stinkend, höchstens minimal riechend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nicht klebrig 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sinkend (U-Boot)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einmal täglich frühmorgens</a:t>
            </a:r>
            <a:endParaRPr kumimoji="1"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557" name="Rectangle 6">
            <a:extLst>
              <a:ext uri="{FF2B5EF4-FFF2-40B4-BE49-F238E27FC236}">
                <a16:creationId xmlns:a16="http://schemas.microsoft.com/office/drawing/2014/main" id="{9E24418A-B2E4-43DD-A5A2-224667E72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0602" y="1304895"/>
            <a:ext cx="3271838" cy="385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nicht normale Stuhl: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Tx/>
              <a:buFontTx/>
              <a:buNone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kumimoji="1"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nicht geformt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stinkend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klebrig 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schwimmend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nicht täglich</a:t>
            </a:r>
          </a:p>
          <a:p>
            <a:pPr eaLnBrk="1" hangingPunct="1">
              <a:spcBef>
                <a:spcPct val="30000"/>
              </a:spcBef>
              <a:spcAft>
                <a:spcPct val="0"/>
              </a:spcAft>
              <a:buClr>
                <a:schemeClr val="accent2"/>
              </a:buClr>
              <a:buSzPct val="130000"/>
              <a:buFont typeface="Arial" panose="020B0604020202020204" pitchFamily="34" charset="0"/>
              <a:buChar char="•"/>
            </a:pPr>
            <a: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mehrmals täglich</a:t>
            </a: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kumimoji="1"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kumimoji="1"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558" name="Picture 2" descr="D:\Daten\JPG Praxis\Darm\Ascaris lumbricoides 20cm0001.jpg">
            <a:extLst>
              <a:ext uri="{FF2B5EF4-FFF2-40B4-BE49-F238E27FC236}">
                <a16:creationId xmlns:a16="http://schemas.microsoft.com/office/drawing/2014/main" id="{0E28C57B-7D26-49C6-9A99-8560D188E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4524375"/>
            <a:ext cx="25209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4">
            <a:extLst>
              <a:ext uri="{FF2B5EF4-FFF2-40B4-BE49-F238E27FC236}">
                <a16:creationId xmlns:a16="http://schemas.microsoft.com/office/drawing/2014/main" id="{C508E30F-FACF-474B-8808-4388A5A47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  <p:pic>
        <p:nvPicPr>
          <p:cNvPr id="23560" name="Picture 3" descr="D:\Daten\JPG Praxis\Darm\Kot im Darm.jpg">
            <a:extLst>
              <a:ext uri="{FF2B5EF4-FFF2-40B4-BE49-F238E27FC236}">
                <a16:creationId xmlns:a16="http://schemas.microsoft.com/office/drawing/2014/main" id="{BA69FC39-1D6F-4594-9270-254E2B44B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876" y="4519550"/>
            <a:ext cx="2264370" cy="19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9D26953-1BDE-44A7-B1AA-34B7F4F3D8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88157" y="-27383"/>
            <a:ext cx="4979987" cy="533796"/>
          </a:xfrm>
        </p:spPr>
        <p:txBody>
          <a:bodyPr/>
          <a:lstStyle/>
          <a:p>
            <a:r>
              <a:rPr lang="de-CH" altLang="de-DE" dirty="0">
                <a:latin typeface="Arial" panose="020B0604020202020204" pitchFamily="34" charset="0"/>
              </a:rPr>
              <a:t>Wenn der Stuhl stinkt……..</a:t>
            </a:r>
            <a:endParaRPr lang="de-DE" altLang="de-DE" dirty="0">
              <a:latin typeface="Arial" panose="020B0604020202020204" pitchFamily="34" charset="0"/>
            </a:endParaRPr>
          </a:p>
        </p:txBody>
      </p:sp>
      <p:sp>
        <p:nvSpPr>
          <p:cNvPr id="13315" name="Line 3">
            <a:extLst>
              <a:ext uri="{FF2B5EF4-FFF2-40B4-BE49-F238E27FC236}">
                <a16:creationId xmlns:a16="http://schemas.microsoft.com/office/drawing/2014/main" id="{FF3F41BA-0005-4FC9-BE5B-09224C4712A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de-CH" dirty="0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62A9B41A-0653-40BE-9AD8-5E14E3AD2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2300" y="1101725"/>
            <a:ext cx="53340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das Kotelett im Darm verfault, dann stinkt`s</a:t>
            </a:r>
          </a:p>
        </p:txBody>
      </p:sp>
      <p:pic>
        <p:nvPicPr>
          <p:cNvPr id="13317" name="Picture 5" descr="Rx Kotelett_2">
            <a:extLst>
              <a:ext uri="{FF2B5EF4-FFF2-40B4-BE49-F238E27FC236}">
                <a16:creationId xmlns:a16="http://schemas.microsoft.com/office/drawing/2014/main" id="{10FAAC75-1C5D-42B0-855F-BEB52B62F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1998663"/>
            <a:ext cx="4660900" cy="352901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Rectangle 7">
            <a:extLst>
              <a:ext uri="{FF2B5EF4-FFF2-40B4-BE49-F238E27FC236}">
                <a16:creationId xmlns:a16="http://schemas.microsoft.com/office/drawing/2014/main" id="{E5AF9D7C-B2F0-4E5A-B779-843838931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8900" y="5848350"/>
            <a:ext cx="3887788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Fäulnisgifte sind krankmachend</a:t>
            </a:r>
          </a:p>
        </p:txBody>
      </p:sp>
      <p:sp>
        <p:nvSpPr>
          <p:cNvPr id="13319" name="Rectangle 8">
            <a:extLst>
              <a:ext uri="{FF2B5EF4-FFF2-40B4-BE49-F238E27FC236}">
                <a16:creationId xmlns:a16="http://schemas.microsoft.com/office/drawing/2014/main" id="{09919EC0-CEC3-41E8-A853-C7C31C296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5518150"/>
            <a:ext cx="18732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Röntgenbild eines Koteletts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rm 59393">
            <a:extLst>
              <a:ext uri="{FF2B5EF4-FFF2-40B4-BE49-F238E27FC236}">
                <a16:creationId xmlns:a16="http://schemas.microsoft.com/office/drawing/2014/main" id="{7E14C6EA-235C-4907-9FA0-4A6A38B0DD3A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792832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this home</a:t>
            </a:r>
          </a:p>
        </p:txBody>
      </p:sp>
      <p:sp>
        <p:nvSpPr>
          <p:cNvPr id="34819" name="Form 59394">
            <a:extLst>
              <a:ext uri="{FF2B5EF4-FFF2-40B4-BE49-F238E27FC236}">
                <a16:creationId xmlns:a16="http://schemas.microsoft.com/office/drawing/2014/main" id="{65AFE3CE-2DCD-426B-90DB-6CBB42D9095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855662" y="993775"/>
            <a:ext cx="8180833" cy="5507038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Zusammenfassend darf gesagt werden</a:t>
            </a:r>
            <a:b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alt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DE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wenn weder Durchfall noch Verstopfung noch Blähungen bestehen,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wenn der Stuhlgang geregelt ist, 1 mal täglich frühmorgens,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wenn der Stuhl weder klebt noch stinkt,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wenn er in der WC-Schüssel sinkt, 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dann ernähren Sie sich höchstwahrscheinlich richtig und falls irgendwelche Beschwerden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bestehen, so ist die Ursache wohl nicht im Darm oder in einem falschen Essverhalten, zu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suchen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Meine Erfahrung nach über 45 Jahren praktischer Medizin:</a:t>
            </a:r>
          </a:p>
          <a:p>
            <a:pPr marL="0" indent="0"/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Ich kenne keinen darmgesunden Allergiker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Nackenschmerzen sind sehr oft Folge eines Leaky-Gut-Syndroms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Bei schlechten Haut-Bindegewebeverhältnissen stets an den Darm denken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Übelriechender Körpergeruch: Ursache fast immer im Darm</a:t>
            </a:r>
          </a:p>
          <a:p>
            <a:pPr marL="0" indent="0"/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Müdigkeit und Erschöpfung sind oft Folge von üppigen Abendmahlzeiten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6155084" cy="457200"/>
          </a:xfrm>
        </p:spPr>
        <p:txBody>
          <a:bodyPr wrap="square"/>
          <a:lstStyle/>
          <a:p>
            <a:r>
              <a:rPr lang="de-CH" dirty="0"/>
              <a:t>Ausführliche Informationen zu vielen Themen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>
                <a:hlinkClick r:id="rId3"/>
              </a:rPr>
              <a:t>www.ever.ch</a:t>
            </a:r>
            <a:r>
              <a:rPr lang="de-CH" sz="1800" b="1" dirty="0"/>
              <a:t> </a:t>
            </a:r>
            <a:r>
              <a:rPr lang="de-CH" sz="1800" b="1" dirty="0">
                <a:sym typeface="Wingdings" panose="05000000000000000000" pitchFamily="2" charset="2"/>
              </a:rPr>
              <a:t> Medizinwissen</a:t>
            </a:r>
            <a:br>
              <a:rPr lang="de-CH" sz="1800" b="1" dirty="0"/>
            </a:br>
            <a:endParaRPr lang="de-DE" sz="1800" b="1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EDF21F-783F-64F8-D215-8D651F19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84" y="1535845"/>
            <a:ext cx="5688632" cy="4688743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055417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11265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Besten Dank für Ihre Aufmerksamkeit</a:t>
            </a:r>
            <a:endParaRPr lang="de-CH" sz="2100" dirty="0"/>
          </a:p>
        </p:txBody>
      </p:sp>
      <p:sp>
        <p:nvSpPr>
          <p:cNvPr id="4" name="Form 2050">
            <a:extLst>
              <a:ext uri="{FF2B5EF4-FFF2-40B4-BE49-F238E27FC236}">
                <a16:creationId xmlns:a16="http://schemas.microsoft.com/office/drawing/2014/main" id="{C0DE7170-88FC-4F76-8CBD-0374E226C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509120"/>
            <a:ext cx="47721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-13873163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CH" altLang="de-DE" sz="2000" kern="0" dirty="0"/>
              <a:t>Dr. med. Dr. scient. med. Jürg Eichhorn</a:t>
            </a:r>
          </a:p>
          <a:p>
            <a:pPr>
              <a:lnSpc>
                <a:spcPct val="90000"/>
              </a:lnSpc>
            </a:pPr>
            <a:endParaRPr lang="de-CH" altLang="de-DE" sz="2000" kern="0" dirty="0"/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CH-9100 Herisau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drje49@gmail.com</a:t>
            </a:r>
          </a:p>
          <a:p>
            <a:pPr>
              <a:lnSpc>
                <a:spcPct val="90000"/>
              </a:lnSpc>
            </a:pPr>
            <a:r>
              <a:rPr lang="de-CH" altLang="de-DE" sz="2000" kern="0" dirty="0"/>
              <a:t>www.ever.ch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kern="0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Autor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EFC16F-09DF-0233-FE40-628E230106F0}"/>
              </a:ext>
            </a:extLst>
          </p:cNvPr>
          <p:cNvSpPr txBox="1"/>
          <p:nvPr/>
        </p:nvSpPr>
        <p:spPr>
          <a:xfrm>
            <a:off x="1187624" y="654158"/>
            <a:ext cx="68407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med. Dr. scient. med Jürg Eichhorn  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Allgemeine Innere Medizin FMH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Praxis für Allgemeine und Komplementärmedizin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"Im Lindenhof"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Bahnhofstr. 23, CH-9100 Herisau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www.ever.ch</a:t>
            </a:r>
          </a:p>
          <a:p>
            <a:endParaRPr lang="de-CH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Neuraltherapie SANTH &amp; SRN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Manuelle Medizin SAMM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Ernährungsheilkunde SSAAMP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Orthomolekularmedizin SSAAMP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FXM. Mayr-Arzt (Diplom)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kinesiology ICAK-D &amp; ICAK-A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CAS-Genomisch-klinische Medizin</a:t>
            </a:r>
          </a:p>
          <a:p>
            <a:r>
              <a:rPr lang="de-CH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Wissenschaftliches Doktoratsstudium, Dr. scient. med. (UFL)</a:t>
            </a:r>
          </a:p>
        </p:txBody>
      </p:sp>
    </p:spTree>
    <p:extLst>
      <p:ext uri="{BB962C8B-B14F-4D97-AF65-F5344CB8AC3E}">
        <p14:creationId xmlns:p14="http://schemas.microsoft.com/office/powerpoint/2010/main" val="1903100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59393">
            <a:extLst>
              <a:ext uri="{FF2B5EF4-FFF2-40B4-BE49-F238E27FC236}">
                <a16:creationId xmlns:a16="http://schemas.microsoft.com/office/drawing/2014/main" id="{9157823C-D5D1-4BEB-9D32-30AEB48626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Krone - Wurzel - Erde</a:t>
            </a:r>
          </a:p>
        </p:txBody>
      </p:sp>
      <p:sp>
        <p:nvSpPr>
          <p:cNvPr id="7171" name="Form 59394">
            <a:extLst>
              <a:ext uri="{FF2B5EF4-FFF2-40B4-BE49-F238E27FC236}">
                <a16:creationId xmlns:a16="http://schemas.microsoft.com/office/drawing/2014/main" id="{F1985503-3AE7-41CD-A539-04CC1A00FB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anose="02020603050405020304" pitchFamily="18" charset="0"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Darm ist die Wurzel - die Krone der Körper... und wo ist da die </a:t>
            </a:r>
            <a:r>
              <a:rPr lang="de-CH" altLang="de-DE" sz="1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Erde</a:t>
            </a: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de-CH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626E29EF-68B4-4E0B-9B7E-9E8C16465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Bildquelle. http://www. AFMCPTeachingModel_10-8</a:t>
            </a:r>
          </a:p>
        </p:txBody>
      </p:sp>
      <p:pic>
        <p:nvPicPr>
          <p:cNvPr id="7173" name="Picture 2" descr="D:\Daten\JPG Praxis\Baum mit Wurzel_AFMCPTeachingModel_10-8_ppt.jpg">
            <a:extLst>
              <a:ext uri="{FF2B5EF4-FFF2-40B4-BE49-F238E27FC236}">
                <a16:creationId xmlns:a16="http://schemas.microsoft.com/office/drawing/2014/main" id="{203C6081-7406-4684-9313-B0F233653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1571625"/>
            <a:ext cx="3511550" cy="448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Das Erddenken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/>
              <a:t>Krone des Baums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= Schulmedizin (heute nennt man es klassische, westliche Medizin) = Blätter polieren</a:t>
            </a: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br>
              <a:rPr lang="de-DE" sz="1600" dirty="0"/>
            </a:br>
            <a:r>
              <a:rPr lang="de-DE" sz="1600" b="1" dirty="0"/>
              <a:t>Wurzel des Baums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These von F.X. Mayr: Darm = Wurzel unseres Körpers. Bedeutung von der klassischen </a:t>
            </a:r>
            <a:br>
              <a:rPr lang="de-DE" sz="1600" dirty="0"/>
            </a:br>
            <a:r>
              <a:rPr lang="de-DE" sz="1600" dirty="0"/>
              <a:t>    Medizin verkannt. Heute dank molekulargenetischen Mikrobiomuntersuchungen ins </a:t>
            </a:r>
            <a:br>
              <a:rPr lang="de-DE" sz="1600" dirty="0"/>
            </a:br>
            <a:r>
              <a:rPr lang="de-DE" sz="1600" dirty="0"/>
              <a:t>    Rampenlicht gerückt</a:t>
            </a:r>
          </a:p>
          <a:p>
            <a:pPr marL="0" indent="0"/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39752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Bild: Dr. med. Jürg Eichhorn - Baum in </a:t>
            </a:r>
            <a:r>
              <a:rPr lang="en-US" sz="1000" dirty="0" err="1">
                <a:latin typeface="Calibri" panose="020F0502020204030204" pitchFamily="34" charset="0"/>
                <a:cs typeface="Calibri" panose="020F0502020204030204" pitchFamily="34" charset="0"/>
              </a:rPr>
              <a:t>Ermatingen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5" name="Grafik 4" descr="Ein Bild, das Gras, draußen, Pflanze, Baum enthält.&#10;&#10;Automatisch generierte Beschreibung">
            <a:extLst>
              <a:ext uri="{FF2B5EF4-FFF2-40B4-BE49-F238E27FC236}">
                <a16:creationId xmlns:a16="http://schemas.microsoft.com/office/drawing/2014/main" id="{7251B1A0-900A-7D0E-52B0-3374451A3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03" y="2078149"/>
            <a:ext cx="3595993" cy="270170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/>
              <a:t>Das Erddenken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DE" sz="1800" b="1" dirty="0"/>
              <a:t>Die beste Wurzel verdirbt in einem ungesunden Boden</a:t>
            </a:r>
            <a:br>
              <a:rPr lang="de-CH" sz="1800" b="1" dirty="0"/>
            </a:br>
            <a:endParaRPr lang="de-DE" sz="1800" b="1" dirty="0"/>
          </a:p>
          <a:p>
            <a:pPr marL="0" indent="0"/>
            <a:r>
              <a:rPr lang="de-CH" sz="1600" dirty="0"/>
              <a:t>  In unserem Körper vermuten Forscher eine Unmenge an noch nicht entdeckten </a:t>
            </a:r>
            <a:br>
              <a:rPr lang="de-CH" sz="1600" dirty="0"/>
            </a:br>
            <a:r>
              <a:rPr lang="de-CH" sz="1600" dirty="0"/>
              <a:t>    Substanzen und von vielen ist deren Bedeutung noch nicht bekannt</a:t>
            </a:r>
          </a:p>
          <a:p>
            <a:pPr marL="0" indent="0"/>
            <a:r>
              <a:rPr lang="de-CH" sz="1600" dirty="0"/>
              <a:t>  </a:t>
            </a:r>
            <a:r>
              <a:rPr lang="de-DE" sz="1600" dirty="0"/>
              <a:t>Was schadet meiner Erde, wie kann ich mein Erdreich verbessern?</a:t>
            </a:r>
          </a:p>
          <a:p>
            <a:pPr marL="0" indent="0"/>
            <a:endParaRPr lang="de-DE" sz="1600" dirty="0"/>
          </a:p>
          <a:p>
            <a:pPr marL="0" indent="0"/>
            <a:r>
              <a:rPr lang="de-DE" sz="1600" dirty="0"/>
              <a:t>  	Gespräche über die Erde</a:t>
            </a:r>
          </a:p>
          <a:p>
            <a:pPr marL="0" indent="0"/>
            <a:r>
              <a:rPr lang="de-DE" sz="1600" dirty="0"/>
              <a:t>  	Zentrales Denken: Was ist gut für meine Erde und was schadet ihr?</a:t>
            </a:r>
          </a:p>
          <a:p>
            <a:pPr marL="0" indent="0"/>
            <a:r>
              <a:rPr lang="de-DE" sz="1600" dirty="0"/>
              <a:t>  	Eine spezielle Laboruntersuchung (BioCheck) gewährt uns tiefgründige Einblicke in das </a:t>
            </a:r>
            <a:br>
              <a:rPr lang="de-DE" sz="1600" dirty="0"/>
            </a:br>
            <a:r>
              <a:rPr lang="de-DE" sz="1600" dirty="0"/>
              <a:t>    </a:t>
            </a:r>
            <a:r>
              <a:rPr lang="de-DE" sz="1600" i="1" dirty="0"/>
              <a:t>Erdgeschehen</a:t>
            </a:r>
          </a:p>
          <a:p>
            <a:pPr marL="0" indent="0"/>
            <a:r>
              <a:rPr lang="de-DE" sz="1600" dirty="0"/>
              <a:t>  	Gespräche über Lifestyle, Ernährung und Umfeld helfen uns, die </a:t>
            </a:r>
            <a:r>
              <a:rPr lang="de-DE" sz="1600" i="1" dirty="0"/>
              <a:t>Erde</a:t>
            </a:r>
            <a:r>
              <a:rPr lang="de-DE" sz="1600" dirty="0"/>
              <a:t> besser zu verstehen</a:t>
            </a:r>
          </a:p>
          <a:p>
            <a:pPr marL="0" indent="0"/>
            <a:endParaRPr lang="de-DE" sz="1600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Bildquelle: unbekannt: 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E811150-AC3B-E072-8D0E-63A42216B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38" y="4525085"/>
            <a:ext cx="2736324" cy="17264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25601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F14B8B3-AA5F-4D55-A544-43E7E64BC5D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827559" y="44450"/>
            <a:ext cx="6408737" cy="504825"/>
          </a:xfrm>
        </p:spPr>
        <p:txBody>
          <a:bodyPr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 haben Jäger und </a:t>
            </a:r>
            <a:r>
              <a:rPr lang="de-CH" altLang="de-DE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Closomat</a:t>
            </a:r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gemeinsam?</a:t>
            </a:r>
            <a:endParaRPr lang="de-DE" alt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196" name="Picture 5" descr="Karl_3">
            <a:extLst>
              <a:ext uri="{FF2B5EF4-FFF2-40B4-BE49-F238E27FC236}">
                <a16:creationId xmlns:a16="http://schemas.microsoft.com/office/drawing/2014/main" id="{095FBED4-4A7B-4953-B761-99B7B3BA4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28" y="1466851"/>
            <a:ext cx="3431456" cy="2576512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8">
            <a:extLst>
              <a:ext uri="{FF2B5EF4-FFF2-40B4-BE49-F238E27FC236}">
                <a16:creationId xmlns:a16="http://schemas.microsoft.com/office/drawing/2014/main" id="{94658F85-B0FC-46D4-8469-F33C3246F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135" y="4794250"/>
            <a:ext cx="385855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 Reh mit einem verschmierten „Spiegel“: 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Jäger schiesst es ab, weil krank!</a:t>
            </a:r>
            <a:b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der Mensch: </a:t>
            </a: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Wir kaufen uns einen </a:t>
            </a:r>
            <a:r>
              <a:rPr lang="de-CH" altLang="de-DE" sz="1600" dirty="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Closomat</a:t>
            </a: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  <p:sp>
        <p:nvSpPr>
          <p:cNvPr id="8198" name="Line 9">
            <a:extLst>
              <a:ext uri="{FF2B5EF4-FFF2-40B4-BE49-F238E27FC236}">
                <a16:creationId xmlns:a16="http://schemas.microsoft.com/office/drawing/2014/main" id="{8F406E9A-A27E-4B00-AE2B-3B68C788887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7493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de-CH" dirty="0"/>
          </a:p>
        </p:txBody>
      </p:sp>
      <p:pic>
        <p:nvPicPr>
          <p:cNvPr id="3" name="Grafik 2" descr="Ein Bild, das Gelände, draußen enthält.&#10;&#10;Automatisch generierte Beschreibung">
            <a:extLst>
              <a:ext uri="{FF2B5EF4-FFF2-40B4-BE49-F238E27FC236}">
                <a16:creationId xmlns:a16="http://schemas.microsoft.com/office/drawing/2014/main" id="{1F6868C5-391E-87C3-6B8F-00D873BEF2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35" y="1466852"/>
            <a:ext cx="4265237" cy="2576512"/>
          </a:xfrm>
          <a:prstGeom prst="rect">
            <a:avLst/>
          </a:prstGeom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8DB493B7-9B9C-5F23-4198-CEAC9D59CB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Bild links: Dr. med. Jürg Eichhorn 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rm 59393">
            <a:extLst>
              <a:ext uri="{FF2B5EF4-FFF2-40B4-BE49-F238E27FC236}">
                <a16:creationId xmlns:a16="http://schemas.microsoft.com/office/drawing/2014/main" id="{25DB7791-4F12-4A1F-9A04-7874AFE99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832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Rätsel: 4 Krankheitszeichen? </a:t>
            </a: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AC1182C1-0A0C-4D81-91B7-7BF29981D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Biomed, Fa. Madaus “Der Mensch muss Müssen können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8F53EFD-4EE2-4C27-9469-0F4461A36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1863" y="1143000"/>
            <a:ext cx="10795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de-CH" sz="96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9221" name="Picture 5" descr="FrauKlo_2">
            <a:extLst>
              <a:ext uri="{FF2B5EF4-FFF2-40B4-BE49-F238E27FC236}">
                <a16:creationId xmlns:a16="http://schemas.microsoft.com/office/drawing/2014/main" id="{BE8932AB-D914-4ED4-97A6-46E2FDDD1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09675"/>
            <a:ext cx="2303463" cy="4541838"/>
          </a:xfrm>
          <a:prstGeom prst="rect">
            <a:avLst/>
          </a:prstGeom>
          <a:noFill/>
          <a:ln w="95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Text Box 8">
            <a:extLst>
              <a:ext uri="{FF2B5EF4-FFF2-40B4-BE49-F238E27FC236}">
                <a16:creationId xmlns:a16="http://schemas.microsoft.com/office/drawing/2014/main" id="{D0DC66A5-F591-41F3-AC7B-EF343AFC6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0463" y="2943225"/>
            <a:ext cx="370522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Buch:</a:t>
            </a: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  Verstopfung, Zeit!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Fenster:</a:t>
            </a: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Es stinkt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Papier:</a:t>
            </a: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  Verschmierter After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CH" altLang="de-DE" sz="18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Besen:</a:t>
            </a:r>
            <a:r>
              <a:rPr lang="de-CH" altLang="de-DE" sz="18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  Stuhl klebt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rm 59393">
            <a:extLst>
              <a:ext uri="{FF2B5EF4-FFF2-40B4-BE49-F238E27FC236}">
                <a16:creationId xmlns:a16="http://schemas.microsoft.com/office/drawing/2014/main" id="{068DD34A-1E60-4384-88BA-EABEEF9AE5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832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Etwa so...</a:t>
            </a:r>
          </a:p>
        </p:txBody>
      </p:sp>
      <p:sp>
        <p:nvSpPr>
          <p:cNvPr id="10243" name="Text Box 4">
            <a:extLst>
              <a:ext uri="{FF2B5EF4-FFF2-40B4-BE49-F238E27FC236}">
                <a16:creationId xmlns:a16="http://schemas.microsoft.com/office/drawing/2014/main" id="{8754F75F-D56F-46BC-AC39-52912B36E7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Bild: Dr. med. Jürg Eichhorn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66A8FA4-D499-4143-B05B-1C543FF35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1173163"/>
            <a:ext cx="44301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… zwängelt sich schlecht Gekautes durch den Darm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5" name="Picture 5" descr="HL Kopf2">
            <a:extLst>
              <a:ext uri="{FF2B5EF4-FFF2-40B4-BE49-F238E27FC236}">
                <a16:creationId xmlns:a16="http://schemas.microsoft.com/office/drawing/2014/main" id="{0065F6F1-A4D8-475F-975B-3C2A47D36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2430463"/>
            <a:ext cx="5757862" cy="3149600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rm 59393">
            <a:extLst>
              <a:ext uri="{FF2B5EF4-FFF2-40B4-BE49-F238E27FC236}">
                <a16:creationId xmlns:a16="http://schemas.microsoft.com/office/drawing/2014/main" id="{3E04CCF4-629E-48B7-AC1F-CBE9FD86C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2832" y="44450"/>
            <a:ext cx="5867400" cy="457200"/>
          </a:xfrm>
        </p:spPr>
        <p:txBody>
          <a:bodyPr wrap="square"/>
          <a:lstStyle/>
          <a:p>
            <a:r>
              <a:rPr lang="de-CH" altLang="de-DE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Ungekautes belastet den Darm...</a:t>
            </a:r>
          </a:p>
        </p:txBody>
      </p:sp>
      <p:sp>
        <p:nvSpPr>
          <p:cNvPr id="11267" name="Text Box 4">
            <a:extLst>
              <a:ext uri="{FF2B5EF4-FFF2-40B4-BE49-F238E27FC236}">
                <a16:creationId xmlns:a16="http://schemas.microsoft.com/office/drawing/2014/main" id="{C615CD62-BDC4-4121-890C-B5C2044130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de-DE" sz="1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Bildquelle. Dr. med. Jürg Eichhorn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5849917-6C63-4EB1-8B68-1C61A67A7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1154113"/>
            <a:ext cx="191077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anose="02020603050405020304" pitchFamily="18" charset="0"/>
              <a:buChar char="»"/>
              <a:defRPr sz="2200">
                <a:solidFill>
                  <a:srgbClr val="4D4D4D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rgbClr val="4D4D4D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CH" altLang="de-DE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macht ihn müde</a:t>
            </a:r>
            <a:endParaRPr lang="de-DE" alt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269" name="Picture 5" descr="HL Peter kriechend2">
            <a:extLst>
              <a:ext uri="{FF2B5EF4-FFF2-40B4-BE49-F238E27FC236}">
                <a16:creationId xmlns:a16="http://schemas.microsoft.com/office/drawing/2014/main" id="{7C4F937C-A329-44A4-AEAC-CFE439BDA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2584450"/>
            <a:ext cx="6022975" cy="2989263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Frutiger 45 Ligh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1222</Words>
  <Application>Microsoft Office PowerPoint</Application>
  <PresentationFormat>Bildschirmpräsentation (4:3)</PresentationFormat>
  <Paragraphs>212</Paragraphs>
  <Slides>26</Slides>
  <Notes>23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5" baseType="lpstr">
      <vt:lpstr>Arial</vt:lpstr>
      <vt:lpstr>Calibri</vt:lpstr>
      <vt:lpstr>Frutiger 45 Light</vt:lpstr>
      <vt:lpstr>Frutiger 55 Roman</vt:lpstr>
      <vt:lpstr>Times New Roman</vt:lpstr>
      <vt:lpstr>Wingdings</vt:lpstr>
      <vt:lpstr>Benutzerdefiniertes Design</vt:lpstr>
      <vt:lpstr>1_Benutzerdefiniertes Design</vt:lpstr>
      <vt:lpstr>CorelPhotoPaint.Image.8</vt:lpstr>
      <vt:lpstr>Wissenswertes über Darmangelegenheiten</vt:lpstr>
      <vt:lpstr>Wozu wir den Mund auch noch brauchen….</vt:lpstr>
      <vt:lpstr>Krone - Wurzel - Erde</vt:lpstr>
      <vt:lpstr>Das Erddenken</vt:lpstr>
      <vt:lpstr>Das Erddenken</vt:lpstr>
      <vt:lpstr>Was haben Jäger und Closomat gemeinsam?</vt:lpstr>
      <vt:lpstr>Rätsel: 4 Krankheitszeichen? </vt:lpstr>
      <vt:lpstr>Etwa so...</vt:lpstr>
      <vt:lpstr>Ungekautes belastet den Darm...</vt:lpstr>
      <vt:lpstr>Irgendwann wird es dann richtig eng...</vt:lpstr>
      <vt:lpstr>Wenn es hinten richtig rauskommt…</vt:lpstr>
      <vt:lpstr>Der Darm - Ein kleines Fussballfeld</vt:lpstr>
      <vt:lpstr>Magen - Dickdarm</vt:lpstr>
      <vt:lpstr>Magen - Dickdarm</vt:lpstr>
      <vt:lpstr>Gut gekaut ist halb verdaut</vt:lpstr>
      <vt:lpstr>Die Schlange soll nicht Vorbild sein</vt:lpstr>
      <vt:lpstr>Obstipation -  Kein Kavaliersdelikt</vt:lpstr>
      <vt:lpstr>Die Leber entgiftet Ammoniak</vt:lpstr>
      <vt:lpstr>Die Leber entgiftet Ammoniak</vt:lpstr>
      <vt:lpstr>Darmdysbiose </vt:lpstr>
      <vt:lpstr>Wenn der Stuhl stinkt, klebt und schwimmt</vt:lpstr>
      <vt:lpstr>Wenn der Stuhl stinkt……..</vt:lpstr>
      <vt:lpstr>Take this home</vt:lpstr>
      <vt:lpstr>Ausführliche Informationen zu vielen Themen</vt:lpstr>
      <vt:lpstr>Besten Dank für Ihre Aufmerksamkeit</vt:lpstr>
      <vt:lpstr>Autor</vt:lpstr>
    </vt:vector>
  </TitlesOfParts>
  <Company>Sevisana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Jürg Eichhorn</dc:creator>
  <cp:lastModifiedBy>Jürg Eichhorn</cp:lastModifiedBy>
  <cp:revision>346</cp:revision>
  <dcterms:created xsi:type="dcterms:W3CDTF">2005-10-13T09:21:53Z</dcterms:created>
  <dcterms:modified xsi:type="dcterms:W3CDTF">2024-02-17T10:40:16Z</dcterms:modified>
</cp:coreProperties>
</file>